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7" r:id="rId2"/>
    <p:sldId id="256" r:id="rId3"/>
    <p:sldId id="260" r:id="rId4"/>
    <p:sldId id="258" r:id="rId5"/>
    <p:sldId id="259" r:id="rId6"/>
    <p:sldId id="265" r:id="rId7"/>
    <p:sldId id="266" r:id="rId8"/>
    <p:sldId id="268" r:id="rId9"/>
    <p:sldId id="267" r:id="rId10"/>
    <p:sldId id="269" r:id="rId11"/>
    <p:sldId id="270" r:id="rId12"/>
    <p:sldId id="271" r:id="rId13"/>
    <p:sldId id="272" r:id="rId14"/>
    <p:sldId id="264" r:id="rId15"/>
    <p:sldId id="262"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872" autoAdjust="0"/>
  </p:normalViewPr>
  <p:slideViewPr>
    <p:cSldViewPr>
      <p:cViewPr varScale="1">
        <p:scale>
          <a:sx n="104" d="100"/>
          <a:sy n="104" d="100"/>
        </p:scale>
        <p:origin x="-174" y="-7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6B13C-4FCA-4300-83ED-2CA59250E74A}" type="datetimeFigureOut">
              <a:rPr lang="en-US" smtClean="0"/>
              <a:pPr/>
              <a:t>10/27/2010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BA7D0-D159-4CEE-BA30-C7EE5AB5341E}" type="slidenum">
              <a:rPr lang="en-US" smtClean="0"/>
              <a:pPr/>
              <a:t>‹#›</a:t>
            </a:fld>
            <a:endParaRPr lang="en-US"/>
          </a:p>
        </p:txBody>
      </p:sp>
    </p:spTree>
    <p:extLst>
      <p:ext uri="{BB962C8B-B14F-4D97-AF65-F5344CB8AC3E}">
        <p14:creationId xmlns:p14="http://schemas.microsoft.com/office/powerpoint/2010/main" val="2014115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Over the past decade, Enterprise Resource Planning systems (ERP) have become one of the most important developments in the corporate use of information</a:t>
            </a:r>
          </a:p>
          <a:p>
            <a:r>
              <a:rPr lang="en-US" sz="1200" kern="1200" baseline="0" dirty="0" smtClean="0">
                <a:solidFill>
                  <a:schemeClr val="tx1"/>
                </a:solidFill>
                <a:latin typeface="+mn-lt"/>
                <a:ea typeface="+mn-ea"/>
                <a:cs typeface="+mn-cs"/>
              </a:rPr>
              <a:t>technology. ERP implementations are usually large, complex projects, involving large groups of people and other resources, working together under considerable time pressure and facing many unforeseen developments. In order for an organization to compete in this rapidly expanding and integrated marketplace, ERP systems must be employed to ensure access to an efficient, effective, and highly reliable information</a:t>
            </a:r>
          </a:p>
          <a:p>
            <a:r>
              <a:rPr lang="en-US" sz="1200" kern="1200" baseline="0" dirty="0" smtClean="0">
                <a:solidFill>
                  <a:schemeClr val="tx1"/>
                </a:solidFill>
                <a:latin typeface="+mn-lt"/>
                <a:ea typeface="+mn-ea"/>
                <a:cs typeface="+mn-cs"/>
              </a:rPr>
              <a:t>infrastructure.</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Consulting firm which implements the ERP spends considerable time in understanding the current business processes, documenting them and then mapping these processes to the ERP. </a:t>
            </a:r>
          </a:p>
          <a:p>
            <a:endParaRPr lang="en-US" dirty="0" smtClean="0"/>
          </a:p>
          <a:p>
            <a:r>
              <a:rPr lang="en-US" dirty="0" smtClean="0"/>
              <a:t>It is a good practice to document the business processes in as much detail as possible well before the ERP implementation commences. This serves to purposes – One it saves consulting time and hence the precious consulting dollars. Second – it also forms the basis of the larger business processes reengineering that an organization can undertake to rationalize business processes and remove all the redundant processes. </a:t>
            </a:r>
          </a:p>
          <a:p>
            <a:endParaRPr lang="en-US" dirty="0" smtClean="0"/>
          </a:p>
          <a:p>
            <a:r>
              <a:rPr lang="en-US" dirty="0" smtClean="0"/>
              <a:t>A “no-customization” philosophy may sound highhanded from the view point of the vendor, it essentially enables the organization to implement best business practices incorporated in the ERP. The ERP applications today are feature rich, </a:t>
            </a:r>
            <a:r>
              <a:rPr lang="en-US" dirty="0" err="1" smtClean="0"/>
              <a:t>verticalized</a:t>
            </a:r>
            <a:r>
              <a:rPr lang="en-US" dirty="0" smtClean="0"/>
              <a:t> to cater to specific industry verticals. The ERPs are </a:t>
            </a:r>
            <a:r>
              <a:rPr lang="en-US" dirty="0" err="1" smtClean="0"/>
              <a:t>verticalized</a:t>
            </a:r>
            <a:r>
              <a:rPr lang="en-US" dirty="0" smtClean="0"/>
              <a:t> based on the experience that the ERP Vendor or the consulting partner have had acquired by implementing the same ERP across different companies – most likely companied bigger than the one currently implementing the ERP. </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At the end of the day it is all about money and the money value of time. If not managed effectively and properly, an ERP implementation has all the ingredients to slip – causing increased budgets, enormous delays and in many cases law suites. </a:t>
            </a:r>
          </a:p>
          <a:p>
            <a:endParaRPr lang="en-US" dirty="0" smtClean="0"/>
          </a:p>
          <a:p>
            <a:r>
              <a:rPr lang="en-US" dirty="0" smtClean="0"/>
              <a:t>It is advised to work very closely with the consulting team to manage and monitor the project. It is very important to draw the thin line between monitoring and micro-managing. </a:t>
            </a:r>
          </a:p>
          <a:p>
            <a:endParaRPr lang="en-US" dirty="0" smtClean="0"/>
          </a:p>
          <a:p>
            <a:r>
              <a:rPr lang="en-US" dirty="0" smtClean="0"/>
              <a:t>This is best achieved by drawing out role – responsibility matrices, determining milestones, critical paths and laying out the different phases of the project. </a:t>
            </a:r>
          </a:p>
          <a:p>
            <a:endParaRPr lang="en-US" dirty="0" smtClean="0"/>
          </a:p>
          <a:p>
            <a:r>
              <a:rPr lang="en-US" dirty="0" smtClean="0"/>
              <a:t>Allocating budgets to the schedules is another important factor in the overall project management. </a:t>
            </a:r>
          </a:p>
          <a:p>
            <a:endParaRPr lang="en-US" dirty="0" smtClean="0"/>
          </a:p>
          <a:p>
            <a:r>
              <a:rPr lang="en-US" dirty="0" smtClean="0"/>
              <a:t>One size does not fit all – and this applies to ERP applications as well. There are times when a critical business process does not fit into the ERP application. It is imperative to establish change control procedures and religiously  follow them. The changes sought must be debated and deliberated for their costs v/s benefits before they are approved. </a:t>
            </a:r>
          </a:p>
          <a:p>
            <a:endParaRPr lang="en-US" dirty="0" smtClean="0"/>
          </a:p>
          <a:p>
            <a:r>
              <a:rPr lang="en-US" dirty="0" smtClean="0"/>
              <a:t>Effective communication, regular meetings at different levels ensure visibility and accountability during the project. For example a rule can be set that in case of a conflict, a business process will not be discussed beyond 4 hours in the operating committee. In such cases the decision will be taken in the management steering committee – typically headed by the CEO.  Such a rule ensures no time is wasted at the operating level and at the same time, enough visibility is maintained at the CEO level on the progress of the implementation </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Selecting the right application and the consulting partner who will implement the solution is extremely critical. </a:t>
            </a:r>
          </a:p>
          <a:p>
            <a:endParaRPr lang="en-US" dirty="0" smtClean="0"/>
          </a:p>
          <a:p>
            <a:r>
              <a:rPr lang="en-US" dirty="0" smtClean="0"/>
              <a:t>The selection process should typically be a 2 stage process where you first select the application that fits your needs (not necessarily the budget). Once the application is finalized, you need to select the implementation partner who will implement the solution. </a:t>
            </a:r>
          </a:p>
          <a:p>
            <a:endParaRPr lang="en-US" dirty="0" smtClean="0"/>
          </a:p>
          <a:p>
            <a:r>
              <a:rPr lang="en-US" dirty="0" smtClean="0"/>
              <a:t>Once the credentials of the product and implementation partner are established, it is equally critical to know the consultants who will be implementing. </a:t>
            </a:r>
          </a:p>
          <a:p>
            <a:endParaRPr lang="en-US" dirty="0" smtClean="0"/>
          </a:p>
          <a:p>
            <a:r>
              <a:rPr lang="en-US" dirty="0" smtClean="0"/>
              <a:t>What are the service level agreements, how will the implementation partner impart end user training and what kinds of user documentation will be </a:t>
            </a:r>
            <a:r>
              <a:rPr lang="en-US" dirty="0" err="1" smtClean="0"/>
              <a:t>avaiable</a:t>
            </a:r>
            <a:r>
              <a:rPr lang="en-US" dirty="0" smtClean="0"/>
              <a:t> during and after the project. </a:t>
            </a:r>
          </a:p>
          <a:p>
            <a:endParaRPr lang="en-US" dirty="0" smtClean="0"/>
          </a:p>
          <a:p>
            <a:r>
              <a:rPr lang="en-US" dirty="0" smtClean="0"/>
              <a:t>Support - what all is NOT covered as part of the post production support should be known well before the implementation partner is selected. </a:t>
            </a:r>
          </a:p>
          <a:p>
            <a:endParaRPr lang="en-US" dirty="0" smtClean="0"/>
          </a:p>
          <a:p>
            <a:r>
              <a:rPr lang="en-US" dirty="0" smtClean="0"/>
              <a:t>Finally – even after the implementation is successful, the business needs and reporting requirements will continue to grow and change. It is important to understand what all processes will be managed by the </a:t>
            </a:r>
            <a:r>
              <a:rPr lang="en-US" dirty="0" err="1" smtClean="0"/>
              <a:t>inhouse</a:t>
            </a:r>
            <a:r>
              <a:rPr lang="en-US" dirty="0" smtClean="0"/>
              <a:t> team and what all processes will be managed by the consulting team. How will the additional reporting requirements be managed? </a:t>
            </a:r>
          </a:p>
          <a:p>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Contact your local CitiXsys office for more information and find out how you can partner with a winner.</a:t>
            </a:r>
          </a:p>
          <a:p>
            <a:r>
              <a:rPr lang="en-US" baseline="0" dirty="0" smtClean="0"/>
              <a:t>Thank you for your time and attention and have a wonderful day.</a:t>
            </a:r>
          </a:p>
          <a:p>
            <a:r>
              <a:rPr lang="en-US" baseline="0" dirty="0" smtClean="0"/>
              <a:t>I believe we will open the lines for questions….take it away …..</a:t>
            </a:r>
            <a:endParaRPr lang="en-US"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B9BE1C-2186-4B7A-B191-5C41188B759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2D77C22-A83E-4322-9F23-D8EB01374E6B}" type="slidenum">
              <a:rPr lang="en-US" smtClean="0"/>
              <a:pPr>
                <a:defRPr/>
              </a:pPr>
              <a:t>16</a:t>
            </a:fld>
            <a:endParaRPr lang="en-US"/>
          </a:p>
        </p:txBody>
      </p:sp>
    </p:spTree>
    <p:extLst>
      <p:ext uri="{BB962C8B-B14F-4D97-AF65-F5344CB8AC3E}">
        <p14:creationId xmlns:p14="http://schemas.microsoft.com/office/powerpoint/2010/main" val="182084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ERP as application software has been around for over 30 years and today the ERP application market is over USD 20 Billion. </a:t>
            </a:r>
          </a:p>
          <a:p>
            <a:endParaRPr lang="en-US" dirty="0" smtClean="0"/>
          </a:p>
          <a:p>
            <a:r>
              <a:rPr lang="en-US" dirty="0" smtClean="0"/>
              <a:t>Being in existence for so long and with over 150,000 implementations globally by different ERP vendors, ERP implementations are a strategic investment by an organization to further streamline their business processes – which may be spread across multiple divisions across multiple geographies. </a:t>
            </a:r>
          </a:p>
          <a:p>
            <a:endParaRPr lang="en-US" dirty="0" smtClean="0"/>
          </a:p>
          <a:p>
            <a:r>
              <a:rPr lang="en-US" dirty="0" smtClean="0"/>
              <a:t>In the next 40 minutes or so, our discussion will range from broadly defining what is an ERP application to outlining some of the most important critical success factors which ensure that you are able to get the ERP implemented successfully.</a:t>
            </a:r>
          </a:p>
        </p:txBody>
      </p:sp>
      <p:sp>
        <p:nvSpPr>
          <p:cNvPr id="4" name="Slide Number Placeholder 3"/>
          <p:cNvSpPr>
            <a:spLocks noGrp="1"/>
          </p:cNvSpPr>
          <p:nvPr>
            <p:ph type="sldNum" sz="quarter" idx="10"/>
          </p:nvPr>
        </p:nvSpPr>
        <p:spPr/>
        <p:txBody>
          <a:bodyPr/>
          <a:lstStyle/>
          <a:p>
            <a:fld id="{249BA7D0-D159-4CEE-BA30-C7EE5AB5341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CitiXsys is a global firm focused on the development, delivery and support of wholesale and retail solutions specifically for SAP products.  Our years of experience together with a suite of stable mature solutions make CitiXsys your partner of choice to help you win in today's turbulent markets.</a:t>
            </a:r>
          </a:p>
          <a:p>
            <a:pPr eaLnBrk="1" hangingPunct="1">
              <a:spcBef>
                <a:spcPct val="0"/>
              </a:spcBef>
            </a:pPr>
            <a:endParaRPr lang="en-US" dirty="0" smtClean="0"/>
          </a:p>
          <a:p>
            <a:pPr eaLnBrk="1" hangingPunct="1">
              <a:spcBef>
                <a:spcPct val="0"/>
              </a:spcBef>
            </a:pPr>
            <a:r>
              <a:rPr lang="en-US" dirty="0" smtClean="0"/>
              <a:t>CitiXsys is a Gold partner to SAP – which is the highest level that a partner can attain in SAP. </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1BB2A2-C9E0-4319-9971-3FA73A0646A2}"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Obviously there are many different definitions to what an ERP is – but generally speaking an ERP is an acronym for Enterprise (wide) Resource Planning software that enables seamless integration of data (both master as well as transactional) across all divisions and departments of an organization</a:t>
            </a:r>
          </a:p>
          <a:p>
            <a:endParaRPr lang="en-US" dirty="0" smtClean="0"/>
          </a:p>
          <a:p>
            <a:r>
              <a:rPr lang="en-US" dirty="0" smtClean="0"/>
              <a:t>As the name suggests, it affects the entire “Enterprise” and the “resources” in the enterprise. </a:t>
            </a:r>
          </a:p>
          <a:p>
            <a:endParaRPr lang="en-US" dirty="0" smtClean="0"/>
          </a:p>
          <a:p>
            <a:r>
              <a:rPr lang="en-US" dirty="0" smtClean="0"/>
              <a:t>A successful implementation of an ERP application enables efficient channelization of resources by planning them better. </a:t>
            </a:r>
          </a:p>
          <a:p>
            <a:endParaRPr lang="en-US" dirty="0" smtClean="0"/>
          </a:p>
          <a:p>
            <a:r>
              <a:rPr lang="en-US" dirty="0" smtClean="0"/>
              <a:t>The resources referred here are both human and machines. Sales knows the status on the shop floor and finance has relevant information about inventory in the warehouses.</a:t>
            </a:r>
          </a:p>
          <a:p>
            <a:r>
              <a:rPr lang="en-US" dirty="0" smtClean="0"/>
              <a:t>  </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Benefits of having an ERP application are many and immense. Of course an ERP application integrates all the departments together. Depending on who needs Or should have access to what all information, an ERP implementation drastically reduces the time taken to collate data, organize and re-purpose it depending on the business needs. </a:t>
            </a:r>
          </a:p>
          <a:p>
            <a:r>
              <a:rPr lang="en-US" dirty="0" smtClean="0"/>
              <a:t>The same base data is available to different process owners – for example the details of sales invoice are of relevance to a sales person, a finance person and the person managing inventories. </a:t>
            </a:r>
          </a:p>
          <a:p>
            <a:r>
              <a:rPr lang="en-US" dirty="0" smtClean="0"/>
              <a:t>This seamless integration reduces the overall operational costs by reducing the time required to manage inventories, lead times to procure and sell, and also the manpower costs. </a:t>
            </a:r>
          </a:p>
          <a:p>
            <a:r>
              <a:rPr lang="en-US" dirty="0" smtClean="0"/>
              <a:t>The application has inbuilt processes to alert the purchase manager when the inventory of a critical part goes below the safety stock. </a:t>
            </a:r>
          </a:p>
          <a:p>
            <a:endParaRPr lang="en-US" dirty="0" smtClean="0"/>
          </a:p>
          <a:p>
            <a:r>
              <a:rPr lang="en-US" dirty="0" smtClean="0"/>
              <a:t>An ERP implementation also gives a golden opportunity to an organization to reengineer its archaic business processes. An ERP application has business best practices inbuilt in it and adopting them makes an organization far more agile and responsive. </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ERP projects are more complicated than other IT initiatives because they involve connecting departments across an organization. Unlike CRM, for example, which primarily affects marketing and sales, ERP touches every part of a company. The value of ERP lies in connecting together data from the entire company, which means true ERP projects involve participation from multiple departments and functional areas.</a:t>
            </a:r>
          </a:p>
          <a:p>
            <a:endParaRPr lang="en-US" dirty="0" smtClean="0"/>
          </a:p>
          <a:p>
            <a:r>
              <a:rPr lang="en-US" dirty="0" smtClean="0"/>
              <a:t>For many organizations, the breadth of ERP implementation offers an opportunity to improve and transform processes as an integral part of the implementation. Improving communication, collaboration, and information sharing across an organization are among the most important benefits of ERP. The information sharing aspects of ERP mean that implementation goes far beyond deploying technology.</a:t>
            </a:r>
          </a:p>
          <a:p>
            <a:endParaRPr lang="en-US" dirty="0" smtClean="0"/>
          </a:p>
          <a:p>
            <a:r>
              <a:rPr lang="en-US" dirty="0" smtClean="0"/>
              <a:t>Although technical infrastructure is essential, the most challenging part of many ERP projects is handling workflows and processes that intersect multiple part of an organization. Many organizations do not pay sufficient attention to changes caused by this business transformation aspect of their implementation.</a:t>
            </a:r>
          </a:p>
        </p:txBody>
      </p:sp>
      <p:sp>
        <p:nvSpPr>
          <p:cNvPr id="4" name="Slide Number Placeholder 3"/>
          <p:cNvSpPr>
            <a:spLocks noGrp="1"/>
          </p:cNvSpPr>
          <p:nvPr>
            <p:ph type="sldNum" sz="quarter" idx="10"/>
          </p:nvPr>
        </p:nvSpPr>
        <p:spPr/>
        <p:txBody>
          <a:bodyPr/>
          <a:lstStyle/>
          <a:p>
            <a:fld id="{249BA7D0-D159-4CEE-BA30-C7EE5AB5341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Implementing an ERP application is indeed challenging and there are many factors which influence and determine the success of an ERP deployment. </a:t>
            </a:r>
          </a:p>
          <a:p>
            <a:endParaRPr lang="en-US" dirty="0" smtClean="0"/>
          </a:p>
          <a:p>
            <a:r>
              <a:rPr lang="en-US" dirty="0" smtClean="0"/>
              <a:t>Toady we talk about the top 5 success factors which are critical.</a:t>
            </a:r>
          </a:p>
          <a:p>
            <a:endParaRPr lang="en-US" dirty="0" smtClean="0"/>
          </a:p>
          <a:p>
            <a:r>
              <a:rPr lang="en-US" dirty="0" smtClean="0"/>
              <a:t>Theoretical as they may sound, these 5 critical success factors are the sum of our extensive experience in implementing ERP applications – specially in the mid-market space. </a:t>
            </a:r>
          </a:p>
          <a:p>
            <a:endParaRPr lang="en-US" dirty="0" smtClean="0"/>
          </a:p>
          <a:p>
            <a:r>
              <a:rPr lang="en-US" dirty="0" smtClean="0"/>
              <a:t>Yes – it all starts from planning at the strategic level. Having an ERP implemented in an organization is not a fad. It is extremely important to “feel” the need for it. The top executives need to very clearly lay out the business vision and how will an ERP help in attaining the business purpose. </a:t>
            </a:r>
          </a:p>
          <a:p>
            <a:endParaRPr lang="en-US" dirty="0" smtClean="0"/>
          </a:p>
          <a:p>
            <a:r>
              <a:rPr lang="en-US" dirty="0" smtClean="0"/>
              <a:t>The organization has to understand that implementing an ERP application is not an IT project that can be headed and managed by the CIO. In fact ERP implementation is a business tool – for the people directly involved in the business. Involvement of the top C level executives is an absolute must.</a:t>
            </a:r>
          </a:p>
          <a:p>
            <a:endParaRPr lang="en-US" dirty="0" smtClean="0"/>
          </a:p>
          <a:p>
            <a:r>
              <a:rPr lang="en-US" dirty="0" smtClean="0"/>
              <a:t>ERP implementation is one golden opportunity where business processes can be further optimized – either by adopting business best practices or by removing old redundant processes. </a:t>
            </a:r>
          </a:p>
          <a:p>
            <a:endParaRPr lang="en-US" dirty="0" smtClean="0"/>
          </a:p>
          <a:p>
            <a:r>
              <a:rPr lang="en-US" dirty="0" smtClean="0"/>
              <a:t>Managing the project well will ensure better and faster ROI. The best people should be entrusted with this responsibility. As mentioned earlier, this is not an IT project – you can deploy your best project manager as the in-charge of the project.</a:t>
            </a:r>
          </a:p>
          <a:p>
            <a:endParaRPr lang="en-US" dirty="0" smtClean="0"/>
          </a:p>
          <a:p>
            <a:r>
              <a:rPr lang="en-US" dirty="0" smtClean="0"/>
              <a:t>Of course Vendor and software selection pay an important role in the ERP implementation – we talk about this in more detail as we get into the presentation.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Embarking on an ERP implementation project must start from a very detailed business planning exercise. The business planning should clearly draw connections to the ERP application that will be implemented and the expectations from the ERP. </a:t>
            </a:r>
          </a:p>
          <a:p>
            <a:endParaRPr lang="en-US" dirty="0" smtClean="0"/>
          </a:p>
          <a:p>
            <a:r>
              <a:rPr lang="en-US" dirty="0" smtClean="0"/>
              <a:t>The organization should understand and be ready to embrace the cultural and business process changes that the ERP would bring along with it. Most important of these are “soft factors” such as how will the staff adapt to the new technology, what all additional skills that the staff must possess before even the implementation begins – one such example could be file management – in the context of digital files. While an ERP application completely does away with transactional data being “filed” in conventional hard bound files, the overall computer culture also starts generating other files (word, excel, </a:t>
            </a:r>
            <a:r>
              <a:rPr lang="en-US" dirty="0" err="1" smtClean="0"/>
              <a:t>powerpoint</a:t>
            </a:r>
            <a:r>
              <a:rPr lang="en-US" dirty="0" smtClean="0"/>
              <a:t>). Unless the staff is trained to manage this data effectively, all the supporting documentation to the transactional data of the ERP may get lost or misplaced in the enormous digital storage space.</a:t>
            </a:r>
          </a:p>
          <a:p>
            <a:endParaRPr lang="en-US" dirty="0" smtClean="0"/>
          </a:p>
          <a:p>
            <a:r>
              <a:rPr lang="en-US" dirty="0" smtClean="0"/>
              <a:t>ERP implementation is an opportunity to rationalize the existing processes. This is the time when all the old archaic and redundant processes can be removed. </a:t>
            </a:r>
          </a:p>
          <a:p>
            <a:endParaRPr lang="en-US" dirty="0" smtClean="0"/>
          </a:p>
          <a:p>
            <a:r>
              <a:rPr lang="en-US" dirty="0" smtClean="0"/>
              <a:t>It is important to plan the allocation of top level executives to the project to ensure its success. At the planning stage all the top executives have to be explained that successful implementation of the ERP is one of their prime KRA.</a:t>
            </a:r>
          </a:p>
          <a:p>
            <a:endParaRPr lang="en-US" dirty="0" smtClean="0"/>
          </a:p>
        </p:txBody>
      </p:sp>
      <p:sp>
        <p:nvSpPr>
          <p:cNvPr id="4" name="Slide Number Placeholder 3"/>
          <p:cNvSpPr>
            <a:spLocks noGrp="1"/>
          </p:cNvSpPr>
          <p:nvPr>
            <p:ph type="sldNum" sz="quarter" idx="10"/>
          </p:nvPr>
        </p:nvSpPr>
        <p:spPr/>
        <p:txBody>
          <a:bodyPr/>
          <a:lstStyle/>
          <a:p>
            <a:fld id="{249BA7D0-D159-4CEE-BA30-C7EE5AB534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an ERP implementation is capital intensive, involvement of top level executives ensures that they are committed to the budgets and should there be a need to extend the budget, the approval process does not take rounds of discussions and deliberations. More importantly involvement of top level executives ensures that no time is lost in ironing out discrepancies in overlapping business processes </a:t>
            </a:r>
          </a:p>
          <a:p>
            <a:endParaRPr lang="en-US" dirty="0" smtClean="0"/>
          </a:p>
          <a:p>
            <a:r>
              <a:rPr lang="en-US" dirty="0" smtClean="0"/>
              <a:t>Involvement of the top executive is also important since they will carry to their line managers the process of change management. Top level executives will ensure that their line managers and their department at large is not adversely affected by the changes in processes and their day-to-day working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49BA7D0-D159-4CEE-BA30-C7EE5AB5341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9"/>
            <a:ext cx="9147765" cy="191209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1CB20A-E24A-436E-8BE8-9103AD855734}" type="datetimeFigureOut">
              <a:rPr lang="en-US" smtClean="0"/>
              <a:pPr/>
              <a:t>10/27/2010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26D4D1-FC55-4EDA-BAFA-29A95B9FA3DE}" type="slidenum">
              <a:rPr lang="en-US" smtClean="0"/>
              <a:pPr/>
              <a:t>‹#›</a:t>
            </a:fld>
            <a:endParaRPr lang="en-US"/>
          </a:p>
        </p:txBody>
      </p:sp>
      <p:pic>
        <p:nvPicPr>
          <p:cNvPr id="3074" name="Picture 2" descr="C:\Manish\Partners\Partner Program Nov'09\Formats and Templates\cxs.png"/>
          <p:cNvPicPr>
            <a:picLocks noChangeAspect="1" noChangeArrowheads="1"/>
          </p:cNvPicPr>
          <p:nvPr userDrawn="1"/>
        </p:nvPicPr>
        <p:blipFill>
          <a:blip r:embed="rId3"/>
          <a:srcRect/>
          <a:stretch>
            <a:fillRect/>
          </a:stretch>
        </p:blipFill>
        <p:spPr bwMode="auto">
          <a:xfrm>
            <a:off x="6045200" y="5944140"/>
            <a:ext cx="2952750" cy="771525"/>
          </a:xfrm>
          <a:prstGeom prst="rect">
            <a:avLst/>
          </a:prstGeom>
          <a:noFill/>
        </p:spPr>
      </p:pic>
      <p:pic>
        <p:nvPicPr>
          <p:cNvPr id="1026" name="Picture 2" descr="C:\Users\manishc\Desktop\sap_goldpartner.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04800" y="6096000"/>
            <a:ext cx="714411" cy="4310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6D4D1-FC55-4EDA-BAFA-29A95B9FA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6D4D1-FC55-4EDA-BAFA-29A95B9FA3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6D4D1-FC55-4EDA-BAFA-29A95B9FA3D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4098" name="Picture 2" descr="C:\Manish\Partners\Partner Program Nov'09\Formats and Templates\cxs.png"/>
          <p:cNvPicPr>
            <a:picLocks noChangeAspect="1" noChangeArrowheads="1"/>
          </p:cNvPicPr>
          <p:nvPr userDrawn="1"/>
        </p:nvPicPr>
        <p:blipFill>
          <a:blip r:embed="rId2"/>
          <a:srcRect/>
          <a:stretch>
            <a:fillRect/>
          </a:stretch>
        </p:blipFill>
        <p:spPr bwMode="auto">
          <a:xfrm>
            <a:off x="6515100" y="6203889"/>
            <a:ext cx="2114550" cy="552511"/>
          </a:xfrm>
          <a:prstGeom prst="rect">
            <a:avLst/>
          </a:prstGeom>
          <a:noFill/>
        </p:spPr>
      </p:pic>
      <p:pic>
        <p:nvPicPr>
          <p:cNvPr id="9" name="Picture 2" descr="C:\Users\manishc\Desktop\sap_goldpartner.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3400" y="6317898"/>
            <a:ext cx="714411" cy="4310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26D4D1-FC55-4EDA-BAFA-29A95B9FA3D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26D4D1-FC55-4EDA-BAFA-29A95B9FA3D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26D4D1-FC55-4EDA-BAFA-29A95B9FA3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26D4D1-FC55-4EDA-BAFA-29A95B9FA3D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1CB20A-E24A-436E-8BE8-9103AD855734}" type="datetimeFigureOut">
              <a:rPr lang="en-US" smtClean="0"/>
              <a:pPr/>
              <a:t>10/27/2010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26D4D1-FC55-4EDA-BAFA-29A95B9FA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1CB20A-E24A-436E-8BE8-9103AD855734}" type="datetimeFigureOut">
              <a:rPr lang="en-US" smtClean="0"/>
              <a:pPr/>
              <a:t>10/27/2010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26D4D1-FC55-4EDA-BAFA-29A95B9FA3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1CB20A-E24A-436E-8BE8-9103AD855734}" type="datetimeFigureOut">
              <a:rPr lang="en-US" smtClean="0"/>
              <a:pPr/>
              <a:t>10/27/2010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26D4D1-FC55-4EDA-BAFA-29A95B9FA3D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1CB20A-E24A-436E-8BE8-9103AD855734}" type="datetimeFigureOut">
              <a:rPr lang="en-US" smtClean="0"/>
              <a:pPr/>
              <a:t>10/27/2010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26D4D1-FC55-4EDA-BAFA-29A95B9FA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melbourne@citixsys.com" TargetMode="External"/><Relationship Id="rId3" Type="http://schemas.openxmlformats.org/officeDocument/2006/relationships/hyperlink" Target="mailto:newyork@citixsys.com" TargetMode="External"/><Relationship Id="rId7" Type="http://schemas.openxmlformats.org/officeDocument/2006/relationships/hyperlink" Target="mailto:sydney@citixsy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oronto@citixsys.com" TargetMode="External"/><Relationship Id="rId5" Type="http://schemas.openxmlformats.org/officeDocument/2006/relationships/hyperlink" Target="mailto:chicago@citixsys.com?subject=CitiXsys%20Website" TargetMode="External"/><Relationship Id="rId10" Type="http://schemas.openxmlformats.org/officeDocument/2006/relationships/hyperlink" Target="mailto:newdelhi@citixsys.com?subject=CitiXsys%20Website" TargetMode="External"/><Relationship Id="rId4" Type="http://schemas.openxmlformats.org/officeDocument/2006/relationships/hyperlink" Target="mailto:newhampshire@citixsys.com" TargetMode="External"/><Relationship Id="rId9" Type="http://schemas.openxmlformats.org/officeDocument/2006/relationships/hyperlink" Target="mailto:london@citixsy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ivend.com/" TargetMode="External"/><Relationship Id="rId4" Type="http://schemas.openxmlformats.org/officeDocument/2006/relationships/hyperlink" Target="http://www.citixsy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5.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5 ways to Ensure Successful Implementation of an ERP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pPr>
              <a:spcAft>
                <a:spcPts val="1200"/>
              </a:spcAft>
            </a:pPr>
            <a:r>
              <a:rPr lang="en-US" dirty="0" smtClean="0"/>
              <a:t>Collation and documentation of the existing business processes</a:t>
            </a:r>
          </a:p>
          <a:p>
            <a:r>
              <a:rPr lang="en-US" dirty="0" smtClean="0"/>
              <a:t>Revisiting and Reengineering of business processes</a:t>
            </a:r>
          </a:p>
          <a:p>
            <a:pPr lvl="1"/>
            <a:r>
              <a:rPr lang="tr-TR" dirty="0" smtClean="0"/>
              <a:t>improving the efficiency of critical </a:t>
            </a:r>
            <a:r>
              <a:rPr lang="en-US" dirty="0" smtClean="0"/>
              <a:t>processes</a:t>
            </a:r>
          </a:p>
          <a:p>
            <a:pPr lvl="1">
              <a:spcAft>
                <a:spcPts val="1200"/>
              </a:spcAft>
            </a:pPr>
            <a:r>
              <a:rPr lang="tr-TR" dirty="0" smtClean="0"/>
              <a:t>eliminating inefficient processes</a:t>
            </a:r>
            <a:endParaRPr lang="en-US" dirty="0" smtClean="0"/>
          </a:p>
          <a:p>
            <a:pPr>
              <a:spcAft>
                <a:spcPts val="1200"/>
              </a:spcAft>
            </a:pPr>
            <a:r>
              <a:rPr lang="en-US" dirty="0" smtClean="0"/>
              <a:t>Receptive to best business practices as professed by the ERP</a:t>
            </a:r>
          </a:p>
          <a:p>
            <a:r>
              <a:rPr lang="en-US" dirty="0" smtClean="0"/>
              <a:t>Adhering to “No Customization” philosophy </a:t>
            </a:r>
            <a:endParaRPr lang="en-US" dirty="0"/>
          </a:p>
        </p:txBody>
      </p:sp>
      <p:sp>
        <p:nvSpPr>
          <p:cNvPr id="3" name="Title 2"/>
          <p:cNvSpPr>
            <a:spLocks noGrp="1"/>
          </p:cNvSpPr>
          <p:nvPr>
            <p:ph type="title"/>
          </p:nvPr>
        </p:nvSpPr>
        <p:spPr>
          <a:xfrm>
            <a:off x="457200" y="274638"/>
            <a:ext cx="8229600" cy="1020762"/>
          </a:xfrm>
        </p:spPr>
        <p:txBody>
          <a:bodyPr>
            <a:normAutofit/>
          </a:bodyPr>
          <a:lstStyle/>
          <a:p>
            <a:r>
              <a:rPr lang="en-US" sz="4000" dirty="0" smtClean="0"/>
              <a:t>Business Processes</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fontScale="92500" lnSpcReduction="10000"/>
          </a:bodyPr>
          <a:lstStyle/>
          <a:p>
            <a:pPr>
              <a:spcAft>
                <a:spcPts val="1200"/>
              </a:spcAft>
            </a:pPr>
            <a:r>
              <a:rPr lang="tr-TR" dirty="0" smtClean="0"/>
              <a:t>Establishment of the scope of the ERP implementation project</a:t>
            </a:r>
            <a:endParaRPr lang="en-US" dirty="0" smtClean="0"/>
          </a:p>
          <a:p>
            <a:pPr>
              <a:spcAft>
                <a:spcPts val="1200"/>
              </a:spcAft>
            </a:pPr>
            <a:r>
              <a:rPr lang="tr-TR" dirty="0" smtClean="0"/>
              <a:t>Determining the involvement of business units</a:t>
            </a:r>
            <a:r>
              <a:rPr lang="en-US" dirty="0" smtClean="0"/>
              <a:t> – role to responsibility matrix</a:t>
            </a:r>
          </a:p>
          <a:p>
            <a:pPr>
              <a:spcAft>
                <a:spcPts val="1200"/>
              </a:spcAft>
            </a:pPr>
            <a:r>
              <a:rPr lang="tr-TR" dirty="0" smtClean="0"/>
              <a:t>Definition of milestones and critical paths</a:t>
            </a:r>
            <a:endParaRPr lang="en-US" dirty="0" smtClean="0"/>
          </a:p>
          <a:p>
            <a:pPr>
              <a:spcAft>
                <a:spcPts val="1200"/>
              </a:spcAft>
            </a:pPr>
            <a:r>
              <a:rPr lang="tr-TR" dirty="0" smtClean="0"/>
              <a:t>Deadlines within the schedule and budget</a:t>
            </a:r>
            <a:endParaRPr lang="en-US" dirty="0" smtClean="0"/>
          </a:p>
          <a:p>
            <a:pPr>
              <a:spcAft>
                <a:spcPts val="1200"/>
              </a:spcAft>
            </a:pPr>
            <a:r>
              <a:rPr lang="tr-TR" dirty="0" smtClean="0"/>
              <a:t>Definition change control procedures</a:t>
            </a:r>
            <a:r>
              <a:rPr lang="en-US" dirty="0" smtClean="0"/>
              <a:t> – and enforcing it</a:t>
            </a:r>
          </a:p>
          <a:p>
            <a:r>
              <a:rPr lang="en-US" dirty="0" smtClean="0"/>
              <a:t>Establishment of Steering Committees</a:t>
            </a:r>
          </a:p>
          <a:p>
            <a:pPr lvl="1"/>
            <a:r>
              <a:rPr lang="en-US" dirty="0" smtClean="0"/>
              <a:t>Management Steering Committee</a:t>
            </a:r>
          </a:p>
          <a:p>
            <a:pPr lvl="1">
              <a:spcAft>
                <a:spcPts val="1200"/>
              </a:spcAft>
            </a:pPr>
            <a:r>
              <a:rPr lang="en-US" dirty="0" smtClean="0"/>
              <a:t>Operational Steering Committee</a:t>
            </a:r>
          </a:p>
          <a:p>
            <a:r>
              <a:rPr lang="en-US" dirty="0" smtClean="0"/>
              <a:t>Effective Communication</a:t>
            </a:r>
            <a:endParaRPr lang="en-US" dirty="0"/>
          </a:p>
        </p:txBody>
      </p:sp>
      <p:sp>
        <p:nvSpPr>
          <p:cNvPr id="3" name="Title 2"/>
          <p:cNvSpPr>
            <a:spLocks noGrp="1"/>
          </p:cNvSpPr>
          <p:nvPr>
            <p:ph type="title"/>
          </p:nvPr>
        </p:nvSpPr>
        <p:spPr>
          <a:xfrm>
            <a:off x="457200" y="0"/>
            <a:ext cx="8229600" cy="944562"/>
          </a:xfrm>
        </p:spPr>
        <p:txBody>
          <a:bodyPr>
            <a:normAutofit/>
          </a:bodyPr>
          <a:lstStyle/>
          <a:p>
            <a:r>
              <a:rPr lang="tr-TR" sz="4000" dirty="0" smtClean="0"/>
              <a:t>P</a:t>
            </a:r>
            <a:r>
              <a:rPr lang="en-US" sz="4000" dirty="0" err="1" smtClean="0"/>
              <a:t>roject</a:t>
            </a:r>
            <a:r>
              <a:rPr lang="en-US" sz="4000" dirty="0" smtClean="0"/>
              <a:t> </a:t>
            </a:r>
            <a:r>
              <a:rPr lang="tr-TR" sz="4000" dirty="0" smtClean="0"/>
              <a:t>M</a:t>
            </a:r>
            <a:r>
              <a:rPr lang="en-US" sz="4000" dirty="0" err="1" smtClean="0"/>
              <a:t>anagement</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normAutofit lnSpcReduction="10000"/>
          </a:bodyPr>
          <a:lstStyle/>
          <a:p>
            <a:pPr>
              <a:spcAft>
                <a:spcPts val="1200"/>
              </a:spcAft>
            </a:pPr>
            <a:r>
              <a:rPr lang="en-US" dirty="0" smtClean="0"/>
              <a:t>Credentials of the Vendor and the ERP Application</a:t>
            </a:r>
          </a:p>
          <a:p>
            <a:pPr>
              <a:spcAft>
                <a:spcPts val="1200"/>
              </a:spcAft>
            </a:pPr>
            <a:r>
              <a:rPr lang="en-US" dirty="0" smtClean="0"/>
              <a:t>Consultants – both business and technical</a:t>
            </a:r>
          </a:p>
          <a:p>
            <a:pPr>
              <a:spcAft>
                <a:spcPts val="1200"/>
              </a:spcAft>
            </a:pPr>
            <a:r>
              <a:rPr lang="en-US" dirty="0" smtClean="0"/>
              <a:t>Enforcement of service level agreements</a:t>
            </a:r>
          </a:p>
          <a:p>
            <a:pPr>
              <a:spcAft>
                <a:spcPts val="1200"/>
              </a:spcAft>
            </a:pPr>
            <a:r>
              <a:rPr lang="en-US" dirty="0" smtClean="0"/>
              <a:t>User Training and documentation</a:t>
            </a:r>
          </a:p>
          <a:p>
            <a:pPr>
              <a:spcAft>
                <a:spcPts val="1200"/>
              </a:spcAft>
            </a:pPr>
            <a:r>
              <a:rPr lang="en-US" dirty="0" smtClean="0"/>
              <a:t>Post Production Support process of the vendor</a:t>
            </a:r>
          </a:p>
          <a:p>
            <a:pPr>
              <a:spcAft>
                <a:spcPts val="1200"/>
              </a:spcAft>
            </a:pPr>
            <a:r>
              <a:rPr lang="en-US" dirty="0" smtClean="0"/>
              <a:t>Clear demarcation between processes that should be done by the vendor and </a:t>
            </a:r>
            <a:r>
              <a:rPr lang="en-US" dirty="0" err="1" smtClean="0"/>
              <a:t>inhouse</a:t>
            </a:r>
            <a:r>
              <a:rPr lang="en-US" dirty="0" smtClean="0"/>
              <a:t> team</a:t>
            </a:r>
            <a:endParaRPr lang="en-US" dirty="0"/>
          </a:p>
        </p:txBody>
      </p:sp>
      <p:sp>
        <p:nvSpPr>
          <p:cNvPr id="3" name="Title 2"/>
          <p:cNvSpPr>
            <a:spLocks noGrp="1"/>
          </p:cNvSpPr>
          <p:nvPr>
            <p:ph type="title"/>
          </p:nvPr>
        </p:nvSpPr>
        <p:spPr>
          <a:xfrm>
            <a:off x="457200" y="152400"/>
            <a:ext cx="8229600" cy="944562"/>
          </a:xfrm>
        </p:spPr>
        <p:txBody>
          <a:bodyPr>
            <a:normAutofit/>
          </a:bodyPr>
          <a:lstStyle/>
          <a:p>
            <a:r>
              <a:rPr lang="en-US" sz="4000" dirty="0" smtClean="0"/>
              <a:t>Vendor Resources</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r>
              <a:rPr lang="en-US" dirty="0" smtClean="0"/>
              <a:t>Imperative to have top management involvement – at all levels of the project</a:t>
            </a:r>
          </a:p>
          <a:p>
            <a:r>
              <a:rPr lang="en-US" dirty="0" smtClean="0"/>
              <a:t>Software and Vendor selection should be based on business needs and not on any other factor</a:t>
            </a:r>
          </a:p>
          <a:p>
            <a:r>
              <a:rPr lang="en-US" dirty="0" smtClean="0"/>
              <a:t>Organization should be geared up for substantial cultural and business process changes</a:t>
            </a:r>
          </a:p>
          <a:p>
            <a:r>
              <a:rPr lang="en-US" dirty="0" smtClean="0"/>
              <a:t>Be patient – it takes a while to start reaping the benefits (almost twice the time it takes to implement)</a:t>
            </a:r>
          </a:p>
        </p:txBody>
      </p:sp>
      <p:sp>
        <p:nvSpPr>
          <p:cNvPr id="3" name="Title 2"/>
          <p:cNvSpPr>
            <a:spLocks noGrp="1"/>
          </p:cNvSpPr>
          <p:nvPr>
            <p:ph type="title"/>
          </p:nvPr>
        </p:nvSpPr>
        <p:spPr>
          <a:xfrm>
            <a:off x="457200" y="228600"/>
            <a:ext cx="8229600" cy="914400"/>
          </a:xfrm>
        </p:spPr>
        <p:txBody>
          <a:bodyPr>
            <a:normAutofit/>
          </a:bodyPr>
          <a:lstStyle/>
          <a:p>
            <a:r>
              <a:rPr lang="en-US" sz="4000" dirty="0" smtClean="0"/>
              <a:t>Conclusion</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8"/>
            <a:ext cx="8229600" cy="1143000"/>
          </a:xfrm>
        </p:spPr>
        <p:txBody>
          <a:bodyPr>
            <a:normAutofit/>
          </a:bodyPr>
          <a:lstStyle/>
          <a:p>
            <a:r>
              <a:rPr lang="en-US" sz="3200" dirty="0" smtClean="0"/>
              <a:t>Contact Information</a:t>
            </a:r>
            <a:endParaRPr lang="en-US" sz="3200" dirty="0"/>
          </a:p>
        </p:txBody>
      </p:sp>
      <p:sp>
        <p:nvSpPr>
          <p:cNvPr id="9" name="Rectangle 8"/>
          <p:cNvSpPr/>
          <p:nvPr/>
        </p:nvSpPr>
        <p:spPr bwMode="auto">
          <a:xfrm>
            <a:off x="416075" y="1507217"/>
            <a:ext cx="2428892" cy="4500594"/>
          </a:xfrm>
          <a:prstGeom prst="rect">
            <a:avLst/>
          </a:prstGeom>
          <a:solidFill>
            <a:schemeClr val="accent4">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05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New York</a:t>
            </a:r>
          </a:p>
          <a:p>
            <a:pPr algn="l"/>
            <a:r>
              <a:rPr lang="en-US" sz="1050" dirty="0" smtClean="0">
                <a:solidFill>
                  <a:srgbClr val="595959"/>
                </a:solidFill>
              </a:rPr>
              <a:t>Rockefeller Center</a:t>
            </a:r>
            <a:br>
              <a:rPr lang="en-US" sz="1050" dirty="0" smtClean="0">
                <a:solidFill>
                  <a:srgbClr val="595959"/>
                </a:solidFill>
              </a:rPr>
            </a:br>
            <a:r>
              <a:rPr lang="en-US" sz="1050" dirty="0" smtClean="0">
                <a:solidFill>
                  <a:srgbClr val="595959"/>
                </a:solidFill>
              </a:rPr>
              <a:t>7th floor, 1230 Avenue of the Americas </a:t>
            </a:r>
            <a:br>
              <a:rPr lang="en-US" sz="1050" dirty="0" smtClean="0">
                <a:solidFill>
                  <a:srgbClr val="595959"/>
                </a:solidFill>
              </a:rPr>
            </a:br>
            <a:r>
              <a:rPr lang="en-US" sz="1050" dirty="0" smtClean="0">
                <a:solidFill>
                  <a:srgbClr val="595959"/>
                </a:solidFill>
              </a:rPr>
              <a:t>New York NY 10020 </a:t>
            </a:r>
            <a:br>
              <a:rPr lang="en-US" sz="1050" dirty="0" smtClean="0">
                <a:solidFill>
                  <a:srgbClr val="595959"/>
                </a:solidFill>
              </a:rPr>
            </a:br>
            <a:r>
              <a:rPr lang="en-US" sz="1050" dirty="0" smtClean="0">
                <a:solidFill>
                  <a:srgbClr val="595959"/>
                </a:solidFill>
              </a:rPr>
              <a:t>USA</a:t>
            </a:r>
            <a:br>
              <a:rPr lang="en-US" sz="1050" dirty="0" smtClean="0">
                <a:solidFill>
                  <a:srgbClr val="595959"/>
                </a:solidFill>
              </a:rPr>
            </a:br>
            <a:r>
              <a:rPr lang="en-US" sz="1050" dirty="0" smtClean="0">
                <a:solidFill>
                  <a:srgbClr val="595959"/>
                </a:solidFill>
              </a:rPr>
              <a:t>T: 1 212 745 1365 </a:t>
            </a:r>
            <a:br>
              <a:rPr lang="en-US" sz="1050" dirty="0" smtClean="0">
                <a:solidFill>
                  <a:srgbClr val="595959"/>
                </a:solidFill>
              </a:rPr>
            </a:br>
            <a:r>
              <a:rPr lang="en-US" sz="1050" dirty="0" smtClean="0">
                <a:solidFill>
                  <a:srgbClr val="595959"/>
                </a:solidFill>
              </a:rPr>
              <a:t>F: 1 646 349 3441 </a:t>
            </a:r>
            <a:br>
              <a:rPr lang="en-US" sz="1050" dirty="0" smtClean="0">
                <a:solidFill>
                  <a:srgbClr val="595959"/>
                </a:solidFill>
              </a:rPr>
            </a:br>
            <a:r>
              <a:rPr lang="en-US" sz="1050" dirty="0" smtClean="0">
                <a:solidFill>
                  <a:srgbClr val="595959"/>
                </a:solidFill>
              </a:rPr>
              <a:t>E: </a:t>
            </a:r>
            <a:r>
              <a:rPr lang="en-US" sz="1050" dirty="0" smtClean="0">
                <a:solidFill>
                  <a:srgbClr val="1C7FB1"/>
                </a:solidFill>
                <a:hlinkClick r:id="rId3"/>
              </a:rPr>
              <a:t>newyork@citixsys.com</a:t>
            </a:r>
            <a:endParaRPr lang="en-US" sz="1050" dirty="0" smtClean="0"/>
          </a:p>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lang="en-US" sz="1050" b="1" dirty="0" smtClean="0"/>
              <a:t>New Hampshire</a:t>
            </a:r>
          </a:p>
          <a:p>
            <a:pPr algn="l"/>
            <a:r>
              <a:rPr lang="en-US" sz="1050" dirty="0" smtClean="0">
                <a:solidFill>
                  <a:srgbClr val="595959"/>
                </a:solidFill>
              </a:rPr>
              <a:t>264 South River Road, #474</a:t>
            </a:r>
            <a:br>
              <a:rPr lang="en-US" sz="1050" dirty="0" smtClean="0">
                <a:solidFill>
                  <a:srgbClr val="595959"/>
                </a:solidFill>
              </a:rPr>
            </a:br>
            <a:r>
              <a:rPr lang="en-US" sz="1050" dirty="0" smtClean="0">
                <a:solidFill>
                  <a:srgbClr val="595959"/>
                </a:solidFill>
              </a:rPr>
              <a:t>Bedford NH 03110</a:t>
            </a:r>
            <a:br>
              <a:rPr lang="en-US" sz="1050" dirty="0" smtClean="0">
                <a:solidFill>
                  <a:srgbClr val="595959"/>
                </a:solidFill>
              </a:rPr>
            </a:br>
            <a:r>
              <a:rPr lang="en-US" sz="1050" dirty="0" smtClean="0">
                <a:solidFill>
                  <a:srgbClr val="595959"/>
                </a:solidFill>
              </a:rPr>
              <a:t>USA </a:t>
            </a:r>
            <a:br>
              <a:rPr lang="en-US" sz="1050" dirty="0" smtClean="0">
                <a:solidFill>
                  <a:srgbClr val="595959"/>
                </a:solidFill>
              </a:rPr>
            </a:br>
            <a:r>
              <a:rPr lang="en-US" sz="1050" dirty="0" smtClean="0">
                <a:solidFill>
                  <a:srgbClr val="595959"/>
                </a:solidFill>
              </a:rPr>
              <a:t>T: 1 603 232 8252 </a:t>
            </a:r>
            <a:br>
              <a:rPr lang="en-US" sz="1050" dirty="0" smtClean="0">
                <a:solidFill>
                  <a:srgbClr val="595959"/>
                </a:solidFill>
              </a:rPr>
            </a:br>
            <a:r>
              <a:rPr lang="en-US" sz="1050" dirty="0" smtClean="0">
                <a:solidFill>
                  <a:srgbClr val="595959"/>
                </a:solidFill>
              </a:rPr>
              <a:t>F: 1 646 390 1988</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4"/>
              </a:rPr>
              <a:t>newhampshire@citixsys.com</a:t>
            </a:r>
            <a:endParaRPr lang="en-US" sz="1050" dirty="0" smtClean="0">
              <a:solidFill>
                <a:srgbClr val="595959"/>
              </a:solidFill>
            </a:endParaRPr>
          </a:p>
          <a:p>
            <a:pPr algn="l"/>
            <a:endParaRPr lang="en-US" sz="1050" dirty="0" smtClean="0">
              <a:solidFill>
                <a:srgbClr val="595959"/>
              </a:solidFill>
            </a:endParaRPr>
          </a:p>
          <a:p>
            <a:pPr algn="l"/>
            <a:r>
              <a:rPr lang="en-US" sz="1050" b="1" dirty="0" smtClean="0"/>
              <a:t>Chicago</a:t>
            </a:r>
            <a:r>
              <a:rPr lang="en-US" sz="1050" b="1" dirty="0" smtClean="0">
                <a:solidFill>
                  <a:srgbClr val="595959"/>
                </a:solidFill>
              </a:rPr>
              <a:t/>
            </a:r>
            <a:br>
              <a:rPr lang="en-US" sz="1050" b="1" dirty="0" smtClean="0">
                <a:solidFill>
                  <a:srgbClr val="595959"/>
                </a:solidFill>
              </a:rPr>
            </a:br>
            <a:r>
              <a:rPr lang="en-US" sz="1050" dirty="0" smtClean="0">
                <a:solidFill>
                  <a:srgbClr val="595959"/>
                </a:solidFill>
              </a:rPr>
              <a:t>22nd Floor, The Merc, West Loop</a:t>
            </a:r>
            <a:br>
              <a:rPr lang="en-US" sz="1050" dirty="0" smtClean="0">
                <a:solidFill>
                  <a:srgbClr val="595959"/>
                </a:solidFill>
              </a:rPr>
            </a:br>
            <a:r>
              <a:rPr lang="en-US" sz="1050" dirty="0" smtClean="0">
                <a:solidFill>
                  <a:srgbClr val="595959"/>
                </a:solidFill>
              </a:rPr>
              <a:t>30 South Wacker Drive</a:t>
            </a:r>
            <a:br>
              <a:rPr lang="en-US" sz="1050" dirty="0" smtClean="0">
                <a:solidFill>
                  <a:srgbClr val="595959"/>
                </a:solidFill>
              </a:rPr>
            </a:br>
            <a:r>
              <a:rPr lang="en-US" sz="1050" dirty="0" smtClean="0">
                <a:solidFill>
                  <a:srgbClr val="595959"/>
                </a:solidFill>
              </a:rPr>
              <a:t>Chicago, IL 60606</a:t>
            </a:r>
            <a:br>
              <a:rPr lang="en-US" sz="1050" dirty="0" smtClean="0">
                <a:solidFill>
                  <a:srgbClr val="595959"/>
                </a:solidFill>
              </a:rPr>
            </a:br>
            <a:r>
              <a:rPr lang="en-US" sz="1050" dirty="0" smtClean="0">
                <a:solidFill>
                  <a:srgbClr val="595959"/>
                </a:solidFill>
              </a:rPr>
              <a:t>USA</a:t>
            </a:r>
            <a:br>
              <a:rPr lang="en-US" sz="1050" dirty="0" smtClean="0">
                <a:solidFill>
                  <a:srgbClr val="595959"/>
                </a:solidFill>
              </a:rPr>
            </a:br>
            <a:r>
              <a:rPr lang="en-US" sz="1050" dirty="0" smtClean="0">
                <a:solidFill>
                  <a:srgbClr val="595959"/>
                </a:solidFill>
              </a:rPr>
              <a:t>T: 1 630 359 5956</a:t>
            </a:r>
            <a:br>
              <a:rPr lang="en-US" sz="1050" dirty="0" smtClean="0">
                <a:solidFill>
                  <a:srgbClr val="595959"/>
                </a:solidFill>
              </a:rPr>
            </a:br>
            <a:r>
              <a:rPr lang="en-US" sz="1050" dirty="0" smtClean="0">
                <a:solidFill>
                  <a:srgbClr val="595959"/>
                </a:solidFill>
              </a:rPr>
              <a:t>F: 1 630 697 1315</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5"/>
              </a:rPr>
              <a:t>chicago@citixsys.com</a:t>
            </a: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10" name="Rectangle 9"/>
          <p:cNvSpPr/>
          <p:nvPr/>
        </p:nvSpPr>
        <p:spPr bwMode="auto">
          <a:xfrm>
            <a:off x="416075" y="1007151"/>
            <a:ext cx="2428892" cy="500066"/>
          </a:xfrm>
          <a:prstGeom prst="rect">
            <a:avLst/>
          </a:prstGeom>
          <a:solidFill>
            <a:schemeClr val="accent4">
              <a:lumMod val="60000"/>
              <a:lumOff val="4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sz="1400" b="1" dirty="0" smtClean="0"/>
              <a:t>CitiXsys Americas Inc.</a:t>
            </a:r>
          </a:p>
          <a:p>
            <a: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(USA)</a:t>
            </a:r>
          </a:p>
        </p:txBody>
      </p:sp>
      <p:sp>
        <p:nvSpPr>
          <p:cNvPr id="11" name="Rectangle 10"/>
          <p:cNvSpPr/>
          <p:nvPr/>
        </p:nvSpPr>
        <p:spPr bwMode="auto">
          <a:xfrm>
            <a:off x="3181842" y="1507217"/>
            <a:ext cx="2428892" cy="1350279"/>
          </a:xfrm>
          <a:prstGeom prst="rect">
            <a:avLst/>
          </a:prstGeom>
          <a:solidFill>
            <a:schemeClr val="accent4">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l"/>
            <a:r>
              <a:rPr lang="en-US" sz="1050" b="1" dirty="0" smtClean="0"/>
              <a:t>Toronto</a:t>
            </a:r>
          </a:p>
          <a:p>
            <a:pPr algn="l"/>
            <a:r>
              <a:rPr lang="en-US" sz="1050" dirty="0" smtClean="0">
                <a:solidFill>
                  <a:srgbClr val="595959"/>
                </a:solidFill>
              </a:rPr>
              <a:t>8th Floor, 2425 Matheson Blvd. East </a:t>
            </a:r>
            <a:br>
              <a:rPr lang="en-US" sz="1050" dirty="0" smtClean="0">
                <a:solidFill>
                  <a:srgbClr val="595959"/>
                </a:solidFill>
              </a:rPr>
            </a:br>
            <a:r>
              <a:rPr lang="en-US" sz="1050" dirty="0" smtClean="0">
                <a:solidFill>
                  <a:srgbClr val="595959"/>
                </a:solidFill>
              </a:rPr>
              <a:t>Mississauga, ON L4W 5K4 </a:t>
            </a:r>
            <a:br>
              <a:rPr lang="en-US" sz="1050" dirty="0" smtClean="0">
                <a:solidFill>
                  <a:srgbClr val="595959"/>
                </a:solidFill>
              </a:rPr>
            </a:br>
            <a:r>
              <a:rPr lang="en-US" sz="1050" dirty="0" smtClean="0">
                <a:solidFill>
                  <a:srgbClr val="595959"/>
                </a:solidFill>
              </a:rPr>
              <a:t>Canada </a:t>
            </a:r>
            <a:br>
              <a:rPr lang="en-US" sz="1050" dirty="0" smtClean="0">
                <a:solidFill>
                  <a:srgbClr val="595959"/>
                </a:solidFill>
              </a:rPr>
            </a:br>
            <a:r>
              <a:rPr lang="en-US" sz="1050" dirty="0" smtClean="0">
                <a:solidFill>
                  <a:srgbClr val="595959"/>
                </a:solidFill>
              </a:rPr>
              <a:t>T:1 905 361 2886 </a:t>
            </a:r>
            <a:br>
              <a:rPr lang="en-US" sz="1050" dirty="0" smtClean="0">
                <a:solidFill>
                  <a:srgbClr val="595959"/>
                </a:solidFill>
              </a:rPr>
            </a:br>
            <a:r>
              <a:rPr lang="en-US" sz="1050" dirty="0" smtClean="0">
                <a:solidFill>
                  <a:srgbClr val="595959"/>
                </a:solidFill>
              </a:rPr>
              <a:t>F:1 905 361 6401 </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6"/>
              </a:rPr>
              <a:t>toronto@citixsys.com</a:t>
            </a:r>
            <a:endParaRPr lang="en-US" sz="1050" dirty="0" smtClean="0">
              <a:solidFill>
                <a:srgbClr val="595959"/>
              </a:solidFill>
            </a:endParaRPr>
          </a:p>
        </p:txBody>
      </p:sp>
      <p:sp>
        <p:nvSpPr>
          <p:cNvPr id="12" name="Rectangle 11"/>
          <p:cNvSpPr/>
          <p:nvPr/>
        </p:nvSpPr>
        <p:spPr bwMode="auto">
          <a:xfrm>
            <a:off x="3181842" y="1007151"/>
            <a:ext cx="2428892" cy="500066"/>
          </a:xfrm>
          <a:prstGeom prst="rect">
            <a:avLst/>
          </a:prstGeom>
          <a:solidFill>
            <a:schemeClr val="accent4">
              <a:lumMod val="60000"/>
              <a:lumOff val="4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sz="1400" b="1" dirty="0" smtClean="0"/>
              <a:t>CitiXsys Canada Ltd.</a:t>
            </a:r>
          </a:p>
          <a:p>
            <a: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(Canada)</a:t>
            </a:r>
          </a:p>
        </p:txBody>
      </p:sp>
      <p:sp>
        <p:nvSpPr>
          <p:cNvPr id="13" name="Rectangle 12"/>
          <p:cNvSpPr/>
          <p:nvPr/>
        </p:nvSpPr>
        <p:spPr bwMode="auto">
          <a:xfrm>
            <a:off x="5918282" y="1507217"/>
            <a:ext cx="2428892" cy="4500594"/>
          </a:xfrm>
          <a:prstGeom prst="rect">
            <a:avLst/>
          </a:prstGeom>
          <a:solidFill>
            <a:schemeClr val="accent4">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05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Sydney</a:t>
            </a:r>
          </a:p>
          <a:p>
            <a:pPr algn="l"/>
            <a:r>
              <a:rPr lang="en-US" sz="1050" dirty="0" smtClean="0">
                <a:solidFill>
                  <a:srgbClr val="595959"/>
                </a:solidFill>
              </a:rPr>
              <a:t>Tower 2, Level 20, 201 Sussex Street </a:t>
            </a:r>
            <a:br>
              <a:rPr lang="en-US" sz="1050" dirty="0" smtClean="0">
                <a:solidFill>
                  <a:srgbClr val="595959"/>
                </a:solidFill>
              </a:rPr>
            </a:br>
            <a:r>
              <a:rPr lang="en-US" sz="1050" dirty="0" smtClean="0">
                <a:solidFill>
                  <a:srgbClr val="595959"/>
                </a:solidFill>
              </a:rPr>
              <a:t>Sydney NSW 2000 </a:t>
            </a:r>
            <a:br>
              <a:rPr lang="en-US" sz="1050" dirty="0" smtClean="0">
                <a:solidFill>
                  <a:srgbClr val="595959"/>
                </a:solidFill>
              </a:rPr>
            </a:br>
            <a:r>
              <a:rPr lang="en-US" sz="1050" dirty="0" smtClean="0">
                <a:solidFill>
                  <a:srgbClr val="595959"/>
                </a:solidFill>
              </a:rPr>
              <a:t>Australia </a:t>
            </a:r>
            <a:br>
              <a:rPr lang="en-US" sz="1050" dirty="0" smtClean="0">
                <a:solidFill>
                  <a:srgbClr val="595959"/>
                </a:solidFill>
              </a:rPr>
            </a:br>
            <a:r>
              <a:rPr lang="en-US" sz="1050" dirty="0" smtClean="0">
                <a:solidFill>
                  <a:srgbClr val="595959"/>
                </a:solidFill>
              </a:rPr>
              <a:t>T: 61 2 9006 1616 </a:t>
            </a:r>
            <a:br>
              <a:rPr lang="en-US" sz="1050" dirty="0" smtClean="0">
                <a:solidFill>
                  <a:srgbClr val="595959"/>
                </a:solidFill>
              </a:rPr>
            </a:br>
            <a:r>
              <a:rPr lang="en-US" sz="1050" dirty="0" smtClean="0">
                <a:solidFill>
                  <a:srgbClr val="595959"/>
                </a:solidFill>
              </a:rPr>
              <a:t>F: 61 2 9006 1515</a:t>
            </a:r>
            <a:br>
              <a:rPr lang="en-US" sz="1050" dirty="0" smtClean="0">
                <a:solidFill>
                  <a:srgbClr val="595959"/>
                </a:solidFill>
              </a:rPr>
            </a:br>
            <a:r>
              <a:rPr lang="en-US" sz="1050" dirty="0" smtClean="0">
                <a:solidFill>
                  <a:srgbClr val="595959"/>
                </a:solidFill>
              </a:rPr>
              <a:t>E:</a:t>
            </a:r>
            <a:r>
              <a:rPr lang="en-US" sz="1050" dirty="0" smtClean="0">
                <a:solidFill>
                  <a:srgbClr val="595959"/>
                </a:solidFill>
                <a:hlinkClick r:id="rId7"/>
              </a:rPr>
              <a:t>sydney@citixsys.com</a:t>
            </a:r>
            <a:endParaRPr lang="en-US" sz="1050" dirty="0" smtClean="0"/>
          </a:p>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a:p>
            <a:pPr marL="0" marR="0" indent="0" algn="l"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lang="en-US" sz="1050" b="1" dirty="0" smtClean="0"/>
              <a:t>Melbourne</a:t>
            </a:r>
          </a:p>
          <a:p>
            <a:pPr algn="l"/>
            <a:r>
              <a:rPr lang="en-US" sz="1050" dirty="0" smtClean="0">
                <a:solidFill>
                  <a:srgbClr val="595959"/>
                </a:solidFill>
              </a:rPr>
              <a:t>Level 27, 525 Collins Street</a:t>
            </a:r>
            <a:br>
              <a:rPr lang="en-US" sz="1050" dirty="0" smtClean="0">
                <a:solidFill>
                  <a:srgbClr val="595959"/>
                </a:solidFill>
              </a:rPr>
            </a:br>
            <a:r>
              <a:rPr lang="en-US" sz="1050" dirty="0" smtClean="0">
                <a:solidFill>
                  <a:srgbClr val="595959"/>
                </a:solidFill>
              </a:rPr>
              <a:t>Rialto South Tower</a:t>
            </a:r>
          </a:p>
          <a:p>
            <a:pPr algn="l"/>
            <a:r>
              <a:rPr lang="en-US" sz="1050" dirty="0" smtClean="0">
                <a:solidFill>
                  <a:srgbClr val="595959"/>
                </a:solidFill>
              </a:rPr>
              <a:t>Melbourne 3000</a:t>
            </a:r>
            <a:br>
              <a:rPr lang="en-US" sz="1050" dirty="0" smtClean="0">
                <a:solidFill>
                  <a:srgbClr val="595959"/>
                </a:solidFill>
              </a:rPr>
            </a:br>
            <a:r>
              <a:rPr lang="en-US" sz="1050" dirty="0" smtClean="0">
                <a:solidFill>
                  <a:srgbClr val="595959"/>
                </a:solidFill>
              </a:rPr>
              <a:t>Australia</a:t>
            </a:r>
            <a:br>
              <a:rPr lang="en-US" sz="1050" dirty="0" smtClean="0">
                <a:solidFill>
                  <a:srgbClr val="595959"/>
                </a:solidFill>
              </a:rPr>
            </a:br>
            <a:r>
              <a:rPr lang="en-US" sz="1050" dirty="0" smtClean="0">
                <a:solidFill>
                  <a:srgbClr val="595959"/>
                </a:solidFill>
              </a:rPr>
              <a:t>T: 61 3 9935 2916 </a:t>
            </a:r>
            <a:br>
              <a:rPr lang="en-US" sz="1050" dirty="0" smtClean="0">
                <a:solidFill>
                  <a:srgbClr val="595959"/>
                </a:solidFill>
              </a:rPr>
            </a:br>
            <a:r>
              <a:rPr lang="en-US" sz="1050" dirty="0" smtClean="0">
                <a:solidFill>
                  <a:srgbClr val="595959"/>
                </a:solidFill>
              </a:rPr>
              <a:t>F: 61 3 9935 2750</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8"/>
              </a:rPr>
              <a:t>melbourne@citixsys.com</a:t>
            </a:r>
            <a:endParaRPr lang="en-US" sz="1050" dirty="0" smtClean="0">
              <a:solidFill>
                <a:srgbClr val="595959"/>
              </a:solidFill>
            </a:endParaRPr>
          </a:p>
          <a:p>
            <a:pPr algn="l"/>
            <a:endParaRPr lang="en-US" sz="1050" dirty="0" smtClean="0">
              <a:solidFill>
                <a:srgbClr val="595959"/>
              </a:solidFill>
            </a:endParaRPr>
          </a:p>
          <a:p>
            <a:pPr algn="l"/>
            <a:endParaRPr lang="en-US" sz="1050" dirty="0" smtClean="0">
              <a:solidFill>
                <a:srgbClr val="595959"/>
              </a:solidFill>
            </a:endParaRPr>
          </a:p>
          <a:p>
            <a:pPr algn="l"/>
            <a:r>
              <a:rPr lang="en-US" sz="1050" b="1" dirty="0" smtClean="0"/>
              <a:t>Perth</a:t>
            </a:r>
            <a:r>
              <a:rPr lang="en-US" sz="1050" b="1" dirty="0" smtClean="0">
                <a:solidFill>
                  <a:srgbClr val="595959"/>
                </a:solidFill>
              </a:rPr>
              <a:t/>
            </a:r>
            <a:br>
              <a:rPr lang="en-US" sz="1050" b="1" dirty="0" smtClean="0">
                <a:solidFill>
                  <a:srgbClr val="595959"/>
                </a:solidFill>
              </a:rPr>
            </a:br>
            <a:r>
              <a:rPr lang="en-US" sz="1050" dirty="0" smtClean="0">
                <a:solidFill>
                  <a:srgbClr val="595959"/>
                </a:solidFill>
              </a:rPr>
              <a:t>Level 29, Forrest Centre</a:t>
            </a:r>
            <a:br>
              <a:rPr lang="en-US" sz="1050" dirty="0" smtClean="0">
                <a:solidFill>
                  <a:srgbClr val="595959"/>
                </a:solidFill>
              </a:rPr>
            </a:br>
            <a:r>
              <a:rPr lang="en-US" sz="1050" dirty="0" smtClean="0">
                <a:solidFill>
                  <a:srgbClr val="595959"/>
                </a:solidFill>
              </a:rPr>
              <a:t>221 St. George Tce</a:t>
            </a:r>
          </a:p>
          <a:p>
            <a:pPr algn="l"/>
            <a:r>
              <a:rPr lang="en-US" sz="1050" dirty="0" smtClean="0">
                <a:solidFill>
                  <a:srgbClr val="595959"/>
                </a:solidFill>
              </a:rPr>
              <a:t>Perth WA 6000</a:t>
            </a:r>
            <a:br>
              <a:rPr lang="en-US" sz="1050" dirty="0" smtClean="0">
                <a:solidFill>
                  <a:srgbClr val="595959"/>
                </a:solidFill>
              </a:rPr>
            </a:br>
            <a:r>
              <a:rPr lang="en-US" sz="1050" dirty="0" smtClean="0">
                <a:solidFill>
                  <a:srgbClr val="595959"/>
                </a:solidFill>
              </a:rPr>
              <a:t>Australia </a:t>
            </a:r>
            <a:br>
              <a:rPr lang="en-US" sz="1050" dirty="0" smtClean="0">
                <a:solidFill>
                  <a:srgbClr val="595959"/>
                </a:solidFill>
              </a:rPr>
            </a:br>
            <a:r>
              <a:rPr lang="en-US" sz="1050" dirty="0" smtClean="0">
                <a:solidFill>
                  <a:srgbClr val="595959"/>
                </a:solidFill>
              </a:rPr>
              <a:t>T: 61 8 9288 0662</a:t>
            </a:r>
            <a:br>
              <a:rPr lang="en-US" sz="1050" dirty="0" smtClean="0">
                <a:solidFill>
                  <a:srgbClr val="595959"/>
                </a:solidFill>
              </a:rPr>
            </a:br>
            <a:r>
              <a:rPr lang="en-US" sz="1050" dirty="0" smtClean="0">
                <a:solidFill>
                  <a:srgbClr val="595959"/>
                </a:solidFill>
              </a:rPr>
              <a:t>F: 61 8 9481 3177</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5"/>
              </a:rPr>
              <a:t>perth@citixsys.com</a:t>
            </a: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14" name="Rectangle 13"/>
          <p:cNvSpPr/>
          <p:nvPr/>
        </p:nvSpPr>
        <p:spPr bwMode="auto">
          <a:xfrm>
            <a:off x="5918282" y="1007151"/>
            <a:ext cx="2428892" cy="500066"/>
          </a:xfrm>
          <a:prstGeom prst="rect">
            <a:avLst/>
          </a:prstGeom>
          <a:solidFill>
            <a:schemeClr val="accent4">
              <a:lumMod val="60000"/>
              <a:lumOff val="4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sz="1400" b="1" dirty="0" smtClean="0"/>
              <a:t>CitiXsys Australia Pty Ltd.</a:t>
            </a:r>
          </a:p>
          <a:p>
            <a: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(Asia Pacific)</a:t>
            </a:r>
          </a:p>
        </p:txBody>
      </p:sp>
      <p:sp>
        <p:nvSpPr>
          <p:cNvPr id="15" name="Rectangle 14"/>
          <p:cNvSpPr/>
          <p:nvPr/>
        </p:nvSpPr>
        <p:spPr bwMode="auto">
          <a:xfrm>
            <a:off x="3181842" y="3369849"/>
            <a:ext cx="2428892" cy="1416473"/>
          </a:xfrm>
          <a:prstGeom prst="rect">
            <a:avLst/>
          </a:prstGeom>
          <a:solidFill>
            <a:schemeClr val="accent4">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l"/>
            <a:r>
              <a:rPr lang="en-US" sz="1050" b="1" dirty="0" smtClean="0"/>
              <a:t>London</a:t>
            </a:r>
          </a:p>
          <a:p>
            <a:pPr algn="l"/>
            <a:r>
              <a:rPr lang="en-US" sz="1050" dirty="0" smtClean="0">
                <a:solidFill>
                  <a:srgbClr val="595959"/>
                </a:solidFill>
              </a:rPr>
              <a:t>Lakeside House, 1 Furzeground Way </a:t>
            </a:r>
            <a:br>
              <a:rPr lang="en-US" sz="1050" dirty="0" smtClean="0">
                <a:solidFill>
                  <a:srgbClr val="595959"/>
                </a:solidFill>
              </a:rPr>
            </a:br>
            <a:r>
              <a:rPr lang="en-US" sz="1050" dirty="0" smtClean="0">
                <a:solidFill>
                  <a:srgbClr val="595959"/>
                </a:solidFill>
              </a:rPr>
              <a:t>Stockley Park, Uxbridge UB11 1BD </a:t>
            </a:r>
            <a:br>
              <a:rPr lang="en-US" sz="1050" dirty="0" smtClean="0">
                <a:solidFill>
                  <a:srgbClr val="595959"/>
                </a:solidFill>
              </a:rPr>
            </a:br>
            <a:r>
              <a:rPr lang="en-US" sz="1050" dirty="0" smtClean="0">
                <a:solidFill>
                  <a:srgbClr val="595959"/>
                </a:solidFill>
              </a:rPr>
              <a:t>United Kingdom </a:t>
            </a:r>
            <a:br>
              <a:rPr lang="en-US" sz="1050" dirty="0" smtClean="0">
                <a:solidFill>
                  <a:srgbClr val="595959"/>
                </a:solidFill>
              </a:rPr>
            </a:br>
            <a:r>
              <a:rPr lang="en-US" sz="1050" dirty="0" smtClean="0">
                <a:solidFill>
                  <a:srgbClr val="595959"/>
                </a:solidFill>
              </a:rPr>
              <a:t>T: 44 0 208 622 3006 </a:t>
            </a:r>
            <a:br>
              <a:rPr lang="en-US" sz="1050" dirty="0" smtClean="0">
                <a:solidFill>
                  <a:srgbClr val="595959"/>
                </a:solidFill>
              </a:rPr>
            </a:br>
            <a:r>
              <a:rPr lang="en-US" sz="1050" dirty="0" smtClean="0">
                <a:solidFill>
                  <a:srgbClr val="595959"/>
                </a:solidFill>
              </a:rPr>
              <a:t>F: 44 0 845 280 8848 </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9"/>
              </a:rPr>
              <a:t>london@citixsys.com</a:t>
            </a: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16" name="Rectangle 15"/>
          <p:cNvSpPr/>
          <p:nvPr/>
        </p:nvSpPr>
        <p:spPr bwMode="auto">
          <a:xfrm>
            <a:off x="3181842" y="2861832"/>
            <a:ext cx="2428892" cy="500066"/>
          </a:xfrm>
          <a:prstGeom prst="rect">
            <a:avLst/>
          </a:prstGeom>
          <a:solidFill>
            <a:schemeClr val="accent4">
              <a:lumMod val="60000"/>
              <a:lumOff val="4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sz="1400" b="1" dirty="0" smtClean="0"/>
              <a:t>CitiXsys UK Ltd.</a:t>
            </a:r>
          </a:p>
          <a:p>
            <a: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(UK &amp; EMEA)</a:t>
            </a:r>
          </a:p>
        </p:txBody>
      </p:sp>
      <p:sp>
        <p:nvSpPr>
          <p:cNvPr id="17" name="Rectangle 16"/>
          <p:cNvSpPr/>
          <p:nvPr/>
        </p:nvSpPr>
        <p:spPr bwMode="auto">
          <a:xfrm>
            <a:off x="3181842" y="5299574"/>
            <a:ext cx="2428892" cy="1416473"/>
          </a:xfrm>
          <a:prstGeom prst="rect">
            <a:avLst/>
          </a:prstGeom>
          <a:solidFill>
            <a:schemeClr val="accent4">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l"/>
            <a:r>
              <a:rPr lang="en-US" sz="1050" b="1" dirty="0" smtClean="0"/>
              <a:t>New Delhi</a:t>
            </a:r>
          </a:p>
          <a:p>
            <a:pPr algn="l"/>
            <a:r>
              <a:rPr lang="en-US" sz="1050" dirty="0" smtClean="0">
                <a:solidFill>
                  <a:srgbClr val="595959"/>
                </a:solidFill>
              </a:rPr>
              <a:t>A-24/5, MCIE, Mathura Road </a:t>
            </a:r>
            <a:br>
              <a:rPr lang="en-US" sz="1050" dirty="0" smtClean="0">
                <a:solidFill>
                  <a:srgbClr val="595959"/>
                </a:solidFill>
              </a:rPr>
            </a:br>
            <a:r>
              <a:rPr lang="en-US" sz="1050" dirty="0" smtClean="0">
                <a:solidFill>
                  <a:srgbClr val="595959"/>
                </a:solidFill>
              </a:rPr>
              <a:t>New Delhi 110044 </a:t>
            </a:r>
            <a:br>
              <a:rPr lang="en-US" sz="1050" dirty="0" smtClean="0">
                <a:solidFill>
                  <a:srgbClr val="595959"/>
                </a:solidFill>
              </a:rPr>
            </a:br>
            <a:r>
              <a:rPr lang="en-US" sz="1050" dirty="0" smtClean="0">
                <a:solidFill>
                  <a:srgbClr val="595959"/>
                </a:solidFill>
              </a:rPr>
              <a:t>India </a:t>
            </a:r>
            <a:br>
              <a:rPr lang="en-US" sz="1050" dirty="0" smtClean="0">
                <a:solidFill>
                  <a:srgbClr val="595959"/>
                </a:solidFill>
              </a:rPr>
            </a:br>
            <a:r>
              <a:rPr lang="en-US" sz="1050" dirty="0" smtClean="0">
                <a:solidFill>
                  <a:srgbClr val="595959"/>
                </a:solidFill>
              </a:rPr>
              <a:t>T: 91 11 42696666 </a:t>
            </a:r>
            <a:br>
              <a:rPr lang="en-US" sz="1050" dirty="0" smtClean="0">
                <a:solidFill>
                  <a:srgbClr val="595959"/>
                </a:solidFill>
              </a:rPr>
            </a:br>
            <a:r>
              <a:rPr lang="en-US" sz="1050" dirty="0" smtClean="0">
                <a:solidFill>
                  <a:srgbClr val="595959"/>
                </a:solidFill>
              </a:rPr>
              <a:t>F: 91 11 42696600</a:t>
            </a:r>
            <a:br>
              <a:rPr lang="en-US" sz="1050" dirty="0" smtClean="0">
                <a:solidFill>
                  <a:srgbClr val="595959"/>
                </a:solidFill>
              </a:rPr>
            </a:br>
            <a:r>
              <a:rPr lang="en-US" sz="1050" dirty="0" smtClean="0">
                <a:solidFill>
                  <a:srgbClr val="595959"/>
                </a:solidFill>
              </a:rPr>
              <a:t>E: </a:t>
            </a:r>
            <a:r>
              <a:rPr lang="en-US" sz="1050" dirty="0" smtClean="0">
                <a:solidFill>
                  <a:srgbClr val="595959"/>
                </a:solidFill>
                <a:hlinkClick r:id="rId10"/>
              </a:rPr>
              <a:t>newdelhi@citixsys.com</a:t>
            </a:r>
            <a:endParaRPr kumimoji="0" lang="en-US" sz="1050" b="0" i="0" u="none" strike="noStrike" cap="none" normalizeH="0" baseline="0" dirty="0" smtClean="0">
              <a:ln>
                <a:noFill/>
              </a:ln>
              <a:solidFill>
                <a:schemeClr val="tx1"/>
              </a:solidFill>
              <a:effectLst/>
              <a:latin typeface="Arial" charset="0"/>
              <a:ea typeface="Arial Unicode MS" pitchFamily="34" charset="-128"/>
              <a:cs typeface="Arial Unicode MS" pitchFamily="34" charset="-128"/>
            </a:endParaRPr>
          </a:p>
        </p:txBody>
      </p:sp>
      <p:sp>
        <p:nvSpPr>
          <p:cNvPr id="18" name="Rectangle 17"/>
          <p:cNvSpPr/>
          <p:nvPr/>
        </p:nvSpPr>
        <p:spPr bwMode="auto">
          <a:xfrm>
            <a:off x="3181842" y="4791557"/>
            <a:ext cx="2428892" cy="500066"/>
          </a:xfrm>
          <a:prstGeom prst="rect">
            <a:avLst/>
          </a:prstGeom>
          <a:solidFill>
            <a:schemeClr val="accent4">
              <a:lumMod val="60000"/>
              <a:lumOff val="40000"/>
            </a:schemeClr>
          </a:solidFill>
          <a:ln w="9525" cap="flat" cmpd="sng" algn="ctr">
            <a:solidFill>
              <a:schemeClr val="accent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en-US" sz="1400" b="1" dirty="0" smtClean="0"/>
              <a:t>CitiXsys TechnologiesLtd.</a:t>
            </a:r>
          </a:p>
          <a:p>
            <a:pPr marL="0" marR="0" indent="0" algn="ctr" defTabSz="914400" rtl="0" eaLnBrk="1" fontAlgn="base" latinLnBrk="0" hangingPunct="1">
              <a:lnSpc>
                <a:spcPct val="100000"/>
              </a:lnSpc>
              <a:spcBef>
                <a:spcPct val="0"/>
              </a:spcBef>
              <a:spcAft>
                <a:spcPct val="0"/>
              </a:spcAft>
              <a:buClr>
                <a:schemeClr val="accent1"/>
              </a:buClr>
              <a:buSzPct val="8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(India &amp; South</a:t>
            </a:r>
            <a:r>
              <a:rPr kumimoji="0" lang="en-US" sz="1400" b="1" i="0" u="none" strike="noStrike" cap="none" normalizeH="0" dirty="0" smtClean="0">
                <a:ln>
                  <a:noFill/>
                </a:ln>
                <a:solidFill>
                  <a:schemeClr val="tx1"/>
                </a:solidFill>
                <a:effectLst/>
                <a:latin typeface="Arial" charset="0"/>
                <a:ea typeface="Arial Unicode MS" pitchFamily="34" charset="-128"/>
                <a:cs typeface="Arial Unicode MS" pitchFamily="34" charset="-128"/>
              </a:rPr>
              <a:t> Asia</a:t>
            </a:r>
            <a:r>
              <a:rPr kumimoji="0" lang="en-US" sz="1400" b="1" i="0" u="none" strike="noStrike" cap="none" normalizeH="0" baseline="0" dirty="0" smtClean="0">
                <a:ln>
                  <a:noFill/>
                </a:ln>
                <a:solidFill>
                  <a:schemeClr val="tx1"/>
                </a:solidFill>
                <a:effectLst/>
                <a:latin typeface="Arial" charset="0"/>
                <a:ea typeface="Arial Unicode MS" pitchFamily="34" charset="-128"/>
                <a:cs typeface="Arial Unicode MS" pitchFamily="34" charset="-128"/>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Questions…???</a:t>
            </a:r>
            <a:endParaRPr lang="en-US" dirty="0"/>
          </a:p>
        </p:txBody>
      </p:sp>
      <p:pic>
        <p:nvPicPr>
          <p:cNvPr id="19459" name="Picture 2" descr="D:\Preparation for the demo\5th Aug\question-mark.png"/>
          <p:cNvPicPr>
            <a:picLocks noGrp="1" noChangeAspect="1" noChangeArrowheads="1"/>
          </p:cNvPicPr>
          <p:nvPr>
            <p:ph idx="1"/>
          </p:nvPr>
        </p:nvPicPr>
        <p:blipFill>
          <a:blip r:embed="rId3" cstate="print"/>
          <a:srcRect/>
          <a:stretch>
            <a:fillRect/>
          </a:stretch>
        </p:blipFill>
        <p:spPr>
          <a:xfrm>
            <a:off x="6553200" y="2590800"/>
            <a:ext cx="2266950" cy="2057400"/>
          </a:xfrm>
          <a:noFill/>
        </p:spPr>
      </p:pic>
      <p:sp>
        <p:nvSpPr>
          <p:cNvPr id="5" name="Rounded Rectangle 4"/>
          <p:cNvSpPr/>
          <p:nvPr/>
        </p:nvSpPr>
        <p:spPr>
          <a:xfrm>
            <a:off x="757238" y="2819400"/>
            <a:ext cx="4419600" cy="1676400"/>
          </a:xfrm>
          <a:prstGeom prst="roundRect">
            <a:avLst/>
          </a:prstGeom>
          <a:solidFill>
            <a:schemeClr val="accent5">
              <a:lumMod val="40000"/>
              <a:lumOff val="60000"/>
              <a:alpha val="49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chemeClr val="accent4">
                    <a:lumMod val="75000"/>
                  </a:schemeClr>
                </a:solidFill>
                <a:hlinkClick r:id="rId4"/>
              </a:rPr>
              <a:t>www.citixsys.com</a:t>
            </a:r>
            <a:endParaRPr lang="en-US" sz="3600" dirty="0">
              <a:solidFill>
                <a:schemeClr val="accent4">
                  <a:lumMod val="75000"/>
                </a:schemeClr>
              </a:solidFill>
            </a:endParaRPr>
          </a:p>
          <a:p>
            <a:pPr algn="ctr">
              <a:defRPr/>
            </a:pPr>
            <a:r>
              <a:rPr lang="en-US" sz="3600" dirty="0" smtClean="0">
                <a:solidFill>
                  <a:schemeClr val="accent4">
                    <a:lumMod val="75000"/>
                  </a:schemeClr>
                </a:solidFill>
                <a:hlinkClick r:id="rId5"/>
              </a:rPr>
              <a:t>www.ivend.com</a:t>
            </a:r>
            <a:endParaRPr lang="en-US" sz="1600"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Thank you!</a:t>
            </a:r>
            <a:endParaRPr lang="en-US" dirty="0"/>
          </a:p>
        </p:txBody>
      </p:sp>
      <p:pic>
        <p:nvPicPr>
          <p:cNvPr id="20483" name="Picture 2"/>
          <p:cNvPicPr>
            <a:picLocks noGrp="1" noChangeAspect="1" noChangeArrowheads="1"/>
          </p:cNvPicPr>
          <p:nvPr>
            <p:ph idx="1"/>
          </p:nvPr>
        </p:nvPicPr>
        <p:blipFill>
          <a:blip r:embed="rId3" cstate="print"/>
          <a:srcRect/>
          <a:stretch>
            <a:fillRect/>
          </a:stretch>
        </p:blipFill>
        <p:spPr>
          <a:xfrm>
            <a:off x="1524000" y="2133600"/>
            <a:ext cx="5791200" cy="38608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438400"/>
            <a:ext cx="8229600" cy="4525963"/>
          </a:xfrm>
        </p:spPr>
        <p:txBody>
          <a:bodyPr/>
          <a:lstStyle/>
          <a:p>
            <a:r>
              <a:rPr lang="en-US" dirty="0" smtClean="0"/>
              <a:t>About Us</a:t>
            </a:r>
          </a:p>
          <a:p>
            <a:r>
              <a:rPr lang="en-US" dirty="0" smtClean="0"/>
              <a:t>What is an ERP?</a:t>
            </a:r>
          </a:p>
          <a:p>
            <a:r>
              <a:rPr lang="en-US" dirty="0" smtClean="0"/>
              <a:t>ERP Benefits</a:t>
            </a:r>
          </a:p>
          <a:p>
            <a:r>
              <a:rPr lang="en-US" dirty="0" smtClean="0"/>
              <a:t>Critical Success Factors (Top 5)</a:t>
            </a:r>
          </a:p>
          <a:p>
            <a:r>
              <a:rPr lang="en-US" dirty="0" smtClean="0"/>
              <a:t>Conclusion</a:t>
            </a:r>
            <a:endParaRPr lang="en-US" dirty="0"/>
          </a:p>
        </p:txBody>
      </p:sp>
      <p:sp>
        <p:nvSpPr>
          <p:cNvPr id="4" name="Title 3"/>
          <p:cNvSpPr>
            <a:spLocks noGrp="1"/>
          </p:cNvSpPr>
          <p:nvPr>
            <p:ph type="title"/>
          </p:nvPr>
        </p:nvSpPr>
        <p:spPr>
          <a:xfrm>
            <a:off x="457200" y="914400"/>
            <a:ext cx="8229600" cy="1143000"/>
          </a:xfrm>
        </p:spPr>
        <p:txBody>
          <a:bodyPr/>
          <a:lstStyle/>
          <a:p>
            <a:r>
              <a:rPr lang="en-US" dirty="0" smtClean="0"/>
              <a:t>Agenda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descr="D:\Preparation for the demo\5th Aug\CXS India.jpg"/>
          <p:cNvPicPr>
            <a:picLocks noChangeAspect="1" noChangeArrowheads="1"/>
          </p:cNvPicPr>
          <p:nvPr>
            <p:custDataLst>
              <p:tags r:id="rId2"/>
            </p:custDataLst>
          </p:nvPr>
        </p:nvPicPr>
        <p:blipFill>
          <a:blip r:embed="rId6" cstate="print"/>
          <a:srcRect/>
          <a:stretch>
            <a:fillRect/>
          </a:stretch>
        </p:blipFill>
        <p:spPr bwMode="auto">
          <a:xfrm>
            <a:off x="5638800" y="3810000"/>
            <a:ext cx="3009900" cy="2257425"/>
          </a:xfrm>
          <a:prstGeom prst="rect">
            <a:avLst/>
          </a:prstGeom>
          <a:noFill/>
          <a:ln w="9525">
            <a:noFill/>
            <a:miter lim="800000"/>
            <a:headEnd/>
            <a:tailEnd/>
          </a:ln>
        </p:spPr>
      </p:pic>
      <p:sp>
        <p:nvSpPr>
          <p:cNvPr id="2" name="Title 1"/>
          <p:cNvSpPr>
            <a:spLocks noGrp="1"/>
          </p:cNvSpPr>
          <p:nvPr>
            <p:ph type="title"/>
          </p:nvPr>
        </p:nvSpPr>
        <p:spPr/>
        <p:txBody>
          <a:bodyPr>
            <a:noAutofit/>
          </a:bodyPr>
          <a:lstStyle/>
          <a:p>
            <a:pPr>
              <a:defRPr/>
            </a:pPr>
            <a:r>
              <a:rPr lang="en-US" sz="3600" dirty="0" smtClean="0"/>
              <a:t>About Us – CitiXsys Technologies </a:t>
            </a:r>
            <a:endParaRPr lang="en-US" sz="3600" dirty="0"/>
          </a:p>
        </p:txBody>
      </p:sp>
      <p:sp>
        <p:nvSpPr>
          <p:cNvPr id="4" name="Rectangle 3"/>
          <p:cNvSpPr txBox="1">
            <a:spLocks noChangeArrowheads="1"/>
          </p:cNvSpPr>
          <p:nvPr/>
        </p:nvSpPr>
        <p:spPr bwMode="auto">
          <a:xfrm>
            <a:off x="457200" y="1524000"/>
            <a:ext cx="4648200" cy="4648200"/>
          </a:xfrm>
          <a:prstGeom prst="rect">
            <a:avLst/>
          </a:prstGeom>
          <a:noFill/>
          <a:ln w="9525">
            <a:noFill/>
            <a:miter lim="800000"/>
            <a:headEnd/>
            <a:tailEnd/>
          </a:ln>
        </p:spPr>
        <p:txBody>
          <a:bodyPr/>
          <a:lstStyle/>
          <a:p>
            <a:pPr marL="285750" indent="-285750">
              <a:lnSpc>
                <a:spcPct val="120000"/>
              </a:lnSpc>
              <a:spcBef>
                <a:spcPct val="20000"/>
              </a:spcBef>
              <a:buClr>
                <a:schemeClr val="bg2">
                  <a:lumMod val="25000"/>
                </a:schemeClr>
              </a:buClr>
              <a:buFont typeface="Arial" pitchFamily="34" charset="0"/>
              <a:buChar char="•"/>
              <a:defRPr/>
            </a:pPr>
            <a:r>
              <a:rPr lang="en-US" b="1" dirty="0">
                <a:solidFill>
                  <a:schemeClr val="bg2">
                    <a:lumMod val="25000"/>
                  </a:schemeClr>
                </a:solidFill>
                <a:latin typeface="+mn-lt"/>
              </a:rPr>
              <a:t>Business Drivers</a:t>
            </a:r>
          </a:p>
          <a:p>
            <a:pPr marL="742950" lvl="1" indent="-285750">
              <a:lnSpc>
                <a:spcPct val="120000"/>
              </a:lnSpc>
              <a:spcBef>
                <a:spcPct val="20000"/>
              </a:spcBef>
              <a:buClr>
                <a:srgbClr val="0075AB"/>
              </a:buClr>
              <a:buFont typeface="Arial" charset="0"/>
              <a:buChar char="–"/>
              <a:defRPr/>
            </a:pPr>
            <a:r>
              <a:rPr lang="en-US" sz="1400" dirty="0">
                <a:solidFill>
                  <a:schemeClr val="bg2">
                    <a:lumMod val="25000"/>
                  </a:schemeClr>
                </a:solidFill>
                <a:latin typeface="+mn-lt"/>
              </a:rPr>
              <a:t>Products for SAP</a:t>
            </a:r>
            <a:r>
              <a:rPr lang="en-US" sz="1400" baseline="30000" dirty="0">
                <a:solidFill>
                  <a:schemeClr val="bg2">
                    <a:lumMod val="25000"/>
                  </a:schemeClr>
                </a:solidFill>
                <a:latin typeface="+mn-lt"/>
                <a:cs typeface="Arial" charset="0"/>
              </a:rPr>
              <a:t>®</a:t>
            </a:r>
            <a:r>
              <a:rPr lang="en-US" sz="1400" dirty="0">
                <a:solidFill>
                  <a:schemeClr val="bg2">
                    <a:lumMod val="25000"/>
                  </a:schemeClr>
                </a:solidFill>
                <a:latin typeface="+mn-lt"/>
                <a:cs typeface="Arial" charset="0"/>
              </a:rPr>
              <a:t> Business One in Retail, Warehousing, Distribution</a:t>
            </a:r>
            <a:endParaRPr lang="en-US" sz="1400" dirty="0">
              <a:solidFill>
                <a:schemeClr val="bg2">
                  <a:lumMod val="25000"/>
                </a:schemeClr>
              </a:solidFill>
              <a:latin typeface="+mn-lt"/>
            </a:endParaRPr>
          </a:p>
          <a:p>
            <a:pPr marL="742950" lvl="1" indent="-285750">
              <a:lnSpc>
                <a:spcPct val="120000"/>
              </a:lnSpc>
              <a:spcBef>
                <a:spcPct val="20000"/>
              </a:spcBef>
              <a:buClr>
                <a:srgbClr val="0075AB"/>
              </a:buClr>
              <a:buFont typeface="Arial" charset="0"/>
              <a:buChar char="–"/>
              <a:defRPr/>
            </a:pPr>
            <a:r>
              <a:rPr lang="en-US" sz="1400" dirty="0">
                <a:solidFill>
                  <a:schemeClr val="bg2">
                    <a:lumMod val="25000"/>
                  </a:schemeClr>
                </a:solidFill>
                <a:latin typeface="+mn-lt"/>
              </a:rPr>
              <a:t>Largest SAP</a:t>
            </a:r>
            <a:r>
              <a:rPr lang="en-US" sz="1400" baseline="30000" dirty="0">
                <a:solidFill>
                  <a:schemeClr val="bg2">
                    <a:lumMod val="25000"/>
                  </a:schemeClr>
                </a:solidFill>
                <a:latin typeface="+mn-lt"/>
                <a:cs typeface="Arial" charset="0"/>
              </a:rPr>
              <a:t>®</a:t>
            </a:r>
            <a:r>
              <a:rPr lang="en-US" sz="1400" dirty="0">
                <a:solidFill>
                  <a:schemeClr val="bg2">
                    <a:lumMod val="25000"/>
                  </a:schemeClr>
                </a:solidFill>
                <a:latin typeface="+mn-lt"/>
                <a:cs typeface="Arial" charset="0"/>
              </a:rPr>
              <a:t> Business One </a:t>
            </a:r>
            <a:r>
              <a:rPr lang="en-US" sz="1400" dirty="0">
                <a:solidFill>
                  <a:schemeClr val="bg2">
                    <a:lumMod val="25000"/>
                  </a:schemeClr>
                </a:solidFill>
                <a:latin typeface="+mn-lt"/>
              </a:rPr>
              <a:t>Services Partner in the world</a:t>
            </a:r>
          </a:p>
          <a:p>
            <a:pPr marL="742950" lvl="1" indent="-285750">
              <a:lnSpc>
                <a:spcPct val="120000"/>
              </a:lnSpc>
              <a:spcBef>
                <a:spcPct val="20000"/>
              </a:spcBef>
              <a:buClr>
                <a:srgbClr val="0075AB"/>
              </a:buClr>
              <a:buFont typeface="Arial" charset="0"/>
              <a:buChar char="–"/>
              <a:defRPr/>
            </a:pPr>
            <a:r>
              <a:rPr lang="en-US" sz="1400" dirty="0">
                <a:solidFill>
                  <a:schemeClr val="bg2">
                    <a:lumMod val="25000"/>
                  </a:schemeClr>
                </a:solidFill>
                <a:latin typeface="+mn-lt"/>
                <a:cs typeface="Arial" charset="0"/>
              </a:rPr>
              <a:t>Installation, Implementation, Integration and Customization Services</a:t>
            </a:r>
          </a:p>
          <a:p>
            <a:pPr marL="742950" lvl="1" indent="-285750">
              <a:lnSpc>
                <a:spcPct val="120000"/>
              </a:lnSpc>
              <a:spcBef>
                <a:spcPct val="20000"/>
              </a:spcBef>
              <a:buClr>
                <a:srgbClr val="0075AB"/>
              </a:buClr>
              <a:buFont typeface="Arial" charset="0"/>
              <a:buChar char="–"/>
              <a:defRPr/>
            </a:pPr>
            <a:r>
              <a:rPr lang="en-US" sz="1400" dirty="0">
                <a:solidFill>
                  <a:schemeClr val="bg2">
                    <a:lumMod val="25000"/>
                  </a:schemeClr>
                </a:solidFill>
                <a:latin typeface="+mn-lt"/>
                <a:cs typeface="Arial" charset="0"/>
              </a:rPr>
              <a:t>Strategic Partner for SAP Ecosystem Opportunities</a:t>
            </a:r>
          </a:p>
          <a:p>
            <a:pPr marL="285750" indent="-285750" eaLnBrk="0" hangingPunct="0">
              <a:spcBef>
                <a:spcPct val="20000"/>
              </a:spcBef>
              <a:buClr>
                <a:schemeClr val="bg2">
                  <a:lumMod val="25000"/>
                </a:schemeClr>
              </a:buClr>
              <a:buFont typeface="Arial" pitchFamily="34" charset="0"/>
              <a:buChar char="•"/>
              <a:defRPr/>
            </a:pPr>
            <a:r>
              <a:rPr lang="en-US" b="1" dirty="0">
                <a:solidFill>
                  <a:schemeClr val="bg2">
                    <a:lumMod val="25000"/>
                  </a:schemeClr>
                </a:solidFill>
                <a:latin typeface="+mn-lt"/>
              </a:rPr>
              <a:t>Operating Locations in US, Canada, UK, Australia and India</a:t>
            </a:r>
          </a:p>
          <a:p>
            <a:pPr marL="285750" indent="-285750" eaLnBrk="0" hangingPunct="0">
              <a:spcBef>
                <a:spcPct val="20000"/>
              </a:spcBef>
              <a:buClr>
                <a:schemeClr val="bg2">
                  <a:lumMod val="25000"/>
                </a:schemeClr>
              </a:buClr>
              <a:buFont typeface="Arial" pitchFamily="34" charset="0"/>
              <a:buChar char="•"/>
              <a:defRPr/>
            </a:pPr>
            <a:r>
              <a:rPr lang="en-US" b="1" dirty="0">
                <a:solidFill>
                  <a:schemeClr val="bg2">
                    <a:lumMod val="25000"/>
                  </a:schemeClr>
                </a:solidFill>
                <a:latin typeface="+mn-lt"/>
              </a:rPr>
              <a:t>Global Employee Count: 225+</a:t>
            </a:r>
          </a:p>
          <a:p>
            <a:pPr marL="285750" indent="-285750" eaLnBrk="0" hangingPunct="0">
              <a:spcBef>
                <a:spcPct val="20000"/>
              </a:spcBef>
              <a:buClr>
                <a:schemeClr val="bg2">
                  <a:lumMod val="25000"/>
                </a:schemeClr>
              </a:buClr>
              <a:buFont typeface="Arial" pitchFamily="34" charset="0"/>
              <a:buChar char="•"/>
              <a:defRPr/>
            </a:pPr>
            <a:r>
              <a:rPr lang="en-US" b="1" dirty="0">
                <a:solidFill>
                  <a:schemeClr val="bg2">
                    <a:lumMod val="25000"/>
                  </a:schemeClr>
                </a:solidFill>
                <a:latin typeface="+mn-lt"/>
              </a:rPr>
              <a:t>700 seat R &amp; D and Support Center in India</a:t>
            </a:r>
          </a:p>
        </p:txBody>
      </p:sp>
      <p:pic>
        <p:nvPicPr>
          <p:cNvPr id="18436" name="Picture 4" descr="D:\Preparation for the demo\5th Aug\CXS US.jpg"/>
          <p:cNvPicPr>
            <a:picLocks noChangeAspect="1" noChangeArrowheads="1"/>
          </p:cNvPicPr>
          <p:nvPr>
            <p:custDataLst>
              <p:tags r:id="rId3"/>
            </p:custDataLst>
          </p:nvPr>
        </p:nvPicPr>
        <p:blipFill>
          <a:blip r:embed="rId7" cstate="print"/>
          <a:srcRect/>
          <a:stretch>
            <a:fillRect/>
          </a:stretch>
        </p:blipFill>
        <p:spPr bwMode="auto">
          <a:xfrm>
            <a:off x="5638800" y="1577975"/>
            <a:ext cx="3001963" cy="20034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smtClean="0"/>
              <a:t>Is a name given to a software application that allows seamless integration of data (both master and transactional) across all divisions and departments of an organization</a:t>
            </a:r>
          </a:p>
          <a:p>
            <a:pPr>
              <a:spcBef>
                <a:spcPts val="1200"/>
              </a:spcBef>
            </a:pPr>
            <a:r>
              <a:rPr lang="en-US" dirty="0" smtClean="0"/>
              <a:t>It affects the “Enterprise” and the “Resources” allowing for their effective planning and channelizing </a:t>
            </a:r>
            <a:endParaRPr lang="en-US" dirty="0"/>
          </a:p>
        </p:txBody>
      </p:sp>
      <p:sp>
        <p:nvSpPr>
          <p:cNvPr id="3" name="Title 2"/>
          <p:cNvSpPr>
            <a:spLocks noGrp="1"/>
          </p:cNvSpPr>
          <p:nvPr>
            <p:ph type="title"/>
          </p:nvPr>
        </p:nvSpPr>
        <p:spPr/>
        <p:txBody>
          <a:bodyPr>
            <a:normAutofit/>
          </a:bodyPr>
          <a:lstStyle/>
          <a:p>
            <a:r>
              <a:rPr lang="en-US" sz="3600" dirty="0" smtClean="0"/>
              <a:t>Enterprise (wide) Resource Planning</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fontScale="77500" lnSpcReduction="20000"/>
          </a:bodyPr>
          <a:lstStyle/>
          <a:p>
            <a:pPr>
              <a:spcAft>
                <a:spcPts val="1200"/>
              </a:spcAft>
            </a:pPr>
            <a:r>
              <a:rPr lang="tr-TR" dirty="0" smtClean="0"/>
              <a:t>Consolidation of finance, </a:t>
            </a:r>
            <a:r>
              <a:rPr lang="en-US" dirty="0" smtClean="0"/>
              <a:t>sales &amp; </a:t>
            </a:r>
            <a:r>
              <a:rPr lang="tr-TR" dirty="0" smtClean="0"/>
              <a:t>marketing</a:t>
            </a:r>
            <a:r>
              <a:rPr lang="en-US" dirty="0" smtClean="0"/>
              <a:t>, stocks &amp; inventories, manufacturing processes and HR – improving coordination different business processes</a:t>
            </a:r>
          </a:p>
          <a:p>
            <a:pPr marL="365760" lvl="1" indent="-256032">
              <a:spcBef>
                <a:spcPts val="400"/>
              </a:spcBef>
              <a:spcAft>
                <a:spcPts val="1200"/>
              </a:spcAft>
              <a:buSzPct val="68000"/>
              <a:buFont typeface="Wingdings 3"/>
              <a:buChar char=""/>
            </a:pPr>
            <a:r>
              <a:rPr lang="en-US" sz="2800" dirty="0" smtClean="0"/>
              <a:t>Real time availability of </a:t>
            </a:r>
            <a:r>
              <a:rPr lang="tr-TR" sz="2800" dirty="0" smtClean="0"/>
              <a:t>Management </a:t>
            </a:r>
            <a:r>
              <a:rPr lang="en-US" sz="2800" dirty="0" smtClean="0"/>
              <a:t>I</a:t>
            </a:r>
            <a:r>
              <a:rPr lang="tr-TR" sz="2800" dirty="0" smtClean="0"/>
              <a:t>nformation</a:t>
            </a:r>
            <a:r>
              <a:rPr lang="en-US" sz="2800" dirty="0" smtClean="0"/>
              <a:t> – any time, any where</a:t>
            </a:r>
          </a:p>
          <a:p>
            <a:pPr marL="365760" lvl="1" indent="-256032">
              <a:spcBef>
                <a:spcPts val="400"/>
              </a:spcBef>
              <a:spcAft>
                <a:spcPts val="600"/>
              </a:spcAft>
              <a:buSzPct val="68000"/>
              <a:buFont typeface="Wingdings 3"/>
              <a:buChar char=""/>
            </a:pPr>
            <a:r>
              <a:rPr lang="en-US" sz="2800" dirty="0" smtClean="0"/>
              <a:t>Reduction in operational costs by overall reduction in</a:t>
            </a:r>
          </a:p>
          <a:p>
            <a:pPr marL="603504" lvl="2" indent="-256032">
              <a:spcBef>
                <a:spcPts val="400"/>
              </a:spcBef>
              <a:spcAft>
                <a:spcPts val="600"/>
              </a:spcAft>
              <a:buSzPct val="68000"/>
              <a:buFont typeface="Wingdings 3"/>
              <a:buChar char=""/>
            </a:pPr>
            <a:r>
              <a:rPr lang="en-US" sz="2600" dirty="0" smtClean="0"/>
              <a:t>inventory holding costs</a:t>
            </a:r>
          </a:p>
          <a:p>
            <a:pPr marL="603504" lvl="2" indent="-256032">
              <a:spcBef>
                <a:spcPts val="400"/>
              </a:spcBef>
              <a:spcAft>
                <a:spcPts val="600"/>
              </a:spcAft>
              <a:buSzPct val="68000"/>
              <a:buFont typeface="Wingdings 3"/>
              <a:buChar char=""/>
            </a:pPr>
            <a:r>
              <a:rPr lang="en-US" sz="2600" dirty="0" smtClean="0"/>
              <a:t>manpower costs</a:t>
            </a:r>
          </a:p>
          <a:p>
            <a:pPr marL="603504" lvl="2" indent="-256032">
              <a:spcBef>
                <a:spcPts val="400"/>
              </a:spcBef>
              <a:spcAft>
                <a:spcPts val="1200"/>
              </a:spcAft>
              <a:buSzPct val="68000"/>
              <a:buFont typeface="Wingdings 3"/>
              <a:buChar char=""/>
            </a:pPr>
            <a:r>
              <a:rPr lang="en-US" sz="2600" dirty="0" smtClean="0"/>
              <a:t>lead times and delivery times</a:t>
            </a:r>
          </a:p>
          <a:p>
            <a:pPr marL="365760" lvl="1" indent="-256032">
              <a:spcBef>
                <a:spcPts val="400"/>
              </a:spcBef>
              <a:spcAft>
                <a:spcPts val="1200"/>
              </a:spcAft>
              <a:buSzPct val="68000"/>
              <a:buFont typeface="Wingdings 3"/>
              <a:buChar char=""/>
            </a:pPr>
            <a:r>
              <a:rPr lang="en-US" sz="2800" dirty="0" smtClean="0"/>
              <a:t>Improvement in Customer Relationships and their Management</a:t>
            </a:r>
          </a:p>
          <a:p>
            <a:pPr marL="365760" lvl="1" indent="-256032">
              <a:spcBef>
                <a:spcPts val="400"/>
              </a:spcBef>
              <a:spcAft>
                <a:spcPts val="1200"/>
              </a:spcAft>
              <a:buSzPct val="68000"/>
              <a:buFont typeface="Wingdings 3"/>
              <a:buChar char=""/>
            </a:pPr>
            <a:r>
              <a:rPr lang="en-US" sz="2800" dirty="0" smtClean="0"/>
              <a:t>Last of all – an opportunity to revisit and improve old archaic business process – further making an organization more nimble and responsive</a:t>
            </a:r>
            <a:endParaRPr lang="en-US" sz="3200" dirty="0"/>
          </a:p>
        </p:txBody>
      </p:sp>
      <p:sp>
        <p:nvSpPr>
          <p:cNvPr id="3" name="Title 2"/>
          <p:cNvSpPr>
            <a:spLocks noGrp="1"/>
          </p:cNvSpPr>
          <p:nvPr>
            <p:ph type="title"/>
          </p:nvPr>
        </p:nvSpPr>
        <p:spPr>
          <a:xfrm>
            <a:off x="457200" y="274638"/>
            <a:ext cx="8229600" cy="868362"/>
          </a:xfrm>
        </p:spPr>
        <p:txBody>
          <a:bodyPr>
            <a:normAutofit/>
          </a:bodyPr>
          <a:lstStyle/>
          <a:p>
            <a:r>
              <a:rPr lang="en-US" sz="3600" dirty="0" smtClean="0"/>
              <a:t>ERP Benefits</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Is a fairly complex exercise – and is not quite the same as implementing any other IT project</a:t>
            </a:r>
          </a:p>
          <a:p>
            <a:r>
              <a:rPr lang="en-US" dirty="0" smtClean="0"/>
              <a:t>Implementation should not be confused with installation – this can be an expensive confusion</a:t>
            </a:r>
          </a:p>
          <a:p>
            <a:r>
              <a:rPr lang="en-US" dirty="0" smtClean="0"/>
              <a:t>ERP Implementations are capital and resource intensive</a:t>
            </a:r>
          </a:p>
          <a:p>
            <a:r>
              <a:rPr lang="en-US" dirty="0" smtClean="0"/>
              <a:t>ERP Implementations by their nature bring about change – you should be ready to accept the changes – doing business will not be the same – it will be far more easier</a:t>
            </a:r>
            <a:endParaRPr lang="en-US" dirty="0"/>
          </a:p>
        </p:txBody>
      </p:sp>
      <p:sp>
        <p:nvSpPr>
          <p:cNvPr id="3" name="Title 2"/>
          <p:cNvSpPr>
            <a:spLocks noGrp="1"/>
          </p:cNvSpPr>
          <p:nvPr>
            <p:ph type="title"/>
          </p:nvPr>
        </p:nvSpPr>
        <p:spPr>
          <a:xfrm>
            <a:off x="457200" y="274638"/>
            <a:ext cx="8229600" cy="944562"/>
          </a:xfrm>
        </p:spPr>
        <p:txBody>
          <a:bodyPr>
            <a:normAutofit/>
          </a:bodyPr>
          <a:lstStyle/>
          <a:p>
            <a:r>
              <a:rPr lang="en-US" sz="2800" dirty="0" smtClean="0"/>
              <a:t>What does an ERP Implementation entail?</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spcAft>
                <a:spcPts val="1200"/>
              </a:spcAft>
            </a:pPr>
            <a:r>
              <a:rPr lang="tr-TR" dirty="0" smtClean="0"/>
              <a:t>B</a:t>
            </a:r>
            <a:r>
              <a:rPr lang="en-US" dirty="0" err="1" smtClean="0"/>
              <a:t>usiness</a:t>
            </a:r>
            <a:r>
              <a:rPr lang="en-US" dirty="0" smtClean="0"/>
              <a:t> </a:t>
            </a:r>
            <a:r>
              <a:rPr lang="tr-TR" dirty="0" smtClean="0"/>
              <a:t>P</a:t>
            </a:r>
            <a:r>
              <a:rPr lang="en-US" dirty="0" err="1" smtClean="0"/>
              <a:t>lan</a:t>
            </a:r>
            <a:r>
              <a:rPr lang="en-US" dirty="0" smtClean="0"/>
              <a:t> and </a:t>
            </a:r>
            <a:r>
              <a:rPr lang="tr-TR" dirty="0" smtClean="0"/>
              <a:t>V</a:t>
            </a:r>
            <a:r>
              <a:rPr lang="en-US" dirty="0" err="1" smtClean="0"/>
              <a:t>ision</a:t>
            </a:r>
            <a:endParaRPr lang="en-US" dirty="0" smtClean="0"/>
          </a:p>
          <a:p>
            <a:pPr>
              <a:spcBef>
                <a:spcPts val="1200"/>
              </a:spcBef>
              <a:spcAft>
                <a:spcPts val="1200"/>
              </a:spcAft>
            </a:pPr>
            <a:r>
              <a:rPr lang="en-US" dirty="0" smtClean="0"/>
              <a:t>Top Management involvement and Support</a:t>
            </a:r>
          </a:p>
          <a:p>
            <a:pPr>
              <a:spcBef>
                <a:spcPts val="1200"/>
              </a:spcBef>
              <a:spcAft>
                <a:spcPts val="1200"/>
              </a:spcAft>
            </a:pPr>
            <a:r>
              <a:rPr lang="en-US" dirty="0" smtClean="0"/>
              <a:t>Business Processes</a:t>
            </a:r>
          </a:p>
          <a:p>
            <a:pPr>
              <a:spcBef>
                <a:spcPts val="1200"/>
              </a:spcBef>
              <a:spcAft>
                <a:spcPts val="1200"/>
              </a:spcAft>
            </a:pPr>
            <a:r>
              <a:rPr lang="tr-TR" dirty="0" smtClean="0"/>
              <a:t>P</a:t>
            </a:r>
            <a:r>
              <a:rPr lang="en-US" dirty="0" err="1" smtClean="0"/>
              <a:t>roject</a:t>
            </a:r>
            <a:r>
              <a:rPr lang="en-US" dirty="0" smtClean="0"/>
              <a:t> </a:t>
            </a:r>
            <a:r>
              <a:rPr lang="tr-TR" dirty="0" smtClean="0"/>
              <a:t>M</a:t>
            </a:r>
            <a:r>
              <a:rPr lang="en-US" dirty="0" err="1" smtClean="0"/>
              <a:t>anagement</a:t>
            </a:r>
            <a:endParaRPr lang="en-US" dirty="0" smtClean="0"/>
          </a:p>
          <a:p>
            <a:pPr>
              <a:spcBef>
                <a:spcPts val="1200"/>
              </a:spcBef>
              <a:spcAft>
                <a:spcPts val="1200"/>
              </a:spcAft>
            </a:pPr>
            <a:r>
              <a:rPr lang="en-US" dirty="0" smtClean="0"/>
              <a:t>Vendor Resources</a:t>
            </a:r>
            <a:endParaRPr lang="en-US" dirty="0"/>
          </a:p>
        </p:txBody>
      </p:sp>
      <p:sp>
        <p:nvSpPr>
          <p:cNvPr id="3" name="Title 2"/>
          <p:cNvSpPr>
            <a:spLocks noGrp="1"/>
          </p:cNvSpPr>
          <p:nvPr>
            <p:ph type="title"/>
          </p:nvPr>
        </p:nvSpPr>
        <p:spPr>
          <a:xfrm>
            <a:off x="457200" y="274638"/>
            <a:ext cx="8229600" cy="944562"/>
          </a:xfrm>
        </p:spPr>
        <p:txBody>
          <a:bodyPr>
            <a:normAutofit/>
          </a:bodyPr>
          <a:lstStyle/>
          <a:p>
            <a:r>
              <a:rPr lang="en-US" sz="3600" dirty="0" smtClean="0"/>
              <a:t>Critical Success Factors</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lstStyle/>
          <a:p>
            <a:pPr>
              <a:spcAft>
                <a:spcPts val="1200"/>
              </a:spcAft>
            </a:pPr>
            <a:r>
              <a:rPr lang="tr-TR" dirty="0" smtClean="0"/>
              <a:t>A clear business plan and vision to steer the direction of the project</a:t>
            </a:r>
            <a:endParaRPr lang="en-US" dirty="0" smtClean="0"/>
          </a:p>
          <a:p>
            <a:r>
              <a:rPr lang="en-US" dirty="0" smtClean="0"/>
              <a:t>Organizational readiness to embrace change</a:t>
            </a:r>
          </a:p>
          <a:p>
            <a:pPr lvl="1"/>
            <a:r>
              <a:rPr lang="en-US" dirty="0" smtClean="0"/>
              <a:t>New technology (computers and Internet)</a:t>
            </a:r>
          </a:p>
          <a:p>
            <a:pPr lvl="1">
              <a:spcAft>
                <a:spcPts val="1200"/>
              </a:spcAft>
            </a:pPr>
            <a:r>
              <a:rPr lang="en-US" dirty="0" smtClean="0"/>
              <a:t>Additional skills (communication, information handling and storage)</a:t>
            </a:r>
          </a:p>
          <a:p>
            <a:pPr>
              <a:spcAft>
                <a:spcPts val="1200"/>
              </a:spcAft>
            </a:pPr>
            <a:r>
              <a:rPr lang="en-US" dirty="0" smtClean="0"/>
              <a:t>Current processes v/s new processes (BPR)</a:t>
            </a:r>
          </a:p>
          <a:p>
            <a:pPr>
              <a:spcAft>
                <a:spcPts val="1200"/>
              </a:spcAft>
            </a:pPr>
            <a:r>
              <a:rPr lang="en-US" dirty="0" smtClean="0"/>
              <a:t>Commitment to release top executives for the project</a:t>
            </a:r>
          </a:p>
          <a:p>
            <a:r>
              <a:rPr lang="en-US" dirty="0" smtClean="0"/>
              <a:t>BUDGET – both time and money</a:t>
            </a: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sz="3600" dirty="0" smtClean="0"/>
              <a:t>Business Plan and Vision</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lnSpcReduction="10000"/>
          </a:bodyPr>
          <a:lstStyle/>
          <a:p>
            <a:pPr>
              <a:spcAft>
                <a:spcPts val="600"/>
              </a:spcAft>
            </a:pPr>
            <a:r>
              <a:rPr lang="en-US" dirty="0" smtClean="0"/>
              <a:t>Should have dedicated involvement of C level executives to take timely decisions around</a:t>
            </a:r>
          </a:p>
          <a:p>
            <a:pPr lvl="1"/>
            <a:r>
              <a:rPr lang="en-US" dirty="0" smtClean="0"/>
              <a:t>budget and resource allocation</a:t>
            </a:r>
          </a:p>
          <a:p>
            <a:pPr lvl="1">
              <a:spcAft>
                <a:spcPts val="1200"/>
              </a:spcAft>
            </a:pPr>
            <a:r>
              <a:rPr lang="en-US" dirty="0" smtClean="0"/>
              <a:t>resolving conflicts around business needs</a:t>
            </a:r>
          </a:p>
          <a:p>
            <a:pPr>
              <a:spcAft>
                <a:spcPts val="1200"/>
              </a:spcAft>
            </a:pPr>
            <a:r>
              <a:rPr lang="en-US" dirty="0" smtClean="0"/>
              <a:t>Enabling change management</a:t>
            </a:r>
          </a:p>
          <a:p>
            <a:pPr>
              <a:spcAft>
                <a:spcPts val="1200"/>
              </a:spcAft>
            </a:pPr>
            <a:r>
              <a:rPr lang="en-US" dirty="0" smtClean="0"/>
              <a:t>Participation in Steering Committees to ensure strategic business needs are getting incorporated</a:t>
            </a:r>
          </a:p>
          <a:p>
            <a:pPr>
              <a:spcAft>
                <a:spcPts val="1200"/>
              </a:spcAft>
            </a:pPr>
            <a:r>
              <a:rPr lang="en-US" dirty="0" smtClean="0"/>
              <a:t>Re-engineer business processes as the ERP is gets implemented</a:t>
            </a:r>
          </a:p>
          <a:p>
            <a:endParaRPr lang="en-US" dirty="0" smtClean="0"/>
          </a:p>
          <a:p>
            <a:endParaRPr lang="en-US" dirty="0" smtClean="0"/>
          </a:p>
          <a:p>
            <a:endParaRPr lang="en-US" dirty="0"/>
          </a:p>
        </p:txBody>
      </p:sp>
      <p:sp>
        <p:nvSpPr>
          <p:cNvPr id="3" name="Title 2"/>
          <p:cNvSpPr>
            <a:spLocks noGrp="1"/>
          </p:cNvSpPr>
          <p:nvPr>
            <p:ph type="title"/>
          </p:nvPr>
        </p:nvSpPr>
        <p:spPr>
          <a:xfrm>
            <a:off x="457200" y="152400"/>
            <a:ext cx="8229600" cy="1143000"/>
          </a:xfrm>
        </p:spPr>
        <p:txBody>
          <a:bodyPr>
            <a:noAutofit/>
          </a:bodyPr>
          <a:lstStyle/>
          <a:p>
            <a:r>
              <a:rPr lang="en-US" sz="3600" dirty="0" smtClean="0"/>
              <a:t>“C” level involvement and Support</a:t>
            </a:r>
            <a:endParaRPr 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9fa3e39a-02fd-444a-8e66-bf228d043dd6"/>
  <p:tag name="ARTICULATE_SLIDE_NAV" val="38"/>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manishc\AppData\Local\Temp\articulate\presenter\imgtemp\6xWnkb9Y_files\slide0001_image001.jpg"/>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manishc\AppData\Local\Temp\articulate\presenter\imgtemp\A6Ym5DrF_files\slide0001_image001.jp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TotalTime>
  <Words>2875</Words>
  <Application>Microsoft Office PowerPoint</Application>
  <PresentationFormat>On-screen Show (4:3)</PresentationFormat>
  <Paragraphs>224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5 ways to Ensure Successful Implementation of an ERP</vt:lpstr>
      <vt:lpstr>Agenda</vt:lpstr>
      <vt:lpstr>About Us – CitiXsys Technologies </vt:lpstr>
      <vt:lpstr>Enterprise (wide) Resource Planning</vt:lpstr>
      <vt:lpstr>ERP Benefits</vt:lpstr>
      <vt:lpstr>What does an ERP Implementation entail?</vt:lpstr>
      <vt:lpstr>Critical Success Factors</vt:lpstr>
      <vt:lpstr>Business Plan and Vision</vt:lpstr>
      <vt:lpstr>“C” level involvement and Support</vt:lpstr>
      <vt:lpstr>Business Processes</vt:lpstr>
      <vt:lpstr>Project Management</vt:lpstr>
      <vt:lpstr>Vendor Resources</vt:lpstr>
      <vt:lpstr>Conclusion</vt:lpstr>
      <vt:lpstr>Contact Information</vt:lpstr>
      <vt:lpstr>Questions…???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ways to Ensure Successful Implementation of an ERP</dc:title>
  <dc:subject>5 ways to ensure Successful Implementation of an ERP</dc:subject>
  <dc:creator>Manish Chaturvedi</dc:creator>
  <cp:keywords>ERP, ERP Implementation, CitiXsys, SAP, SAP Business One</cp:keywords>
  <cp:lastModifiedBy>Manish Chaturvedi</cp:lastModifiedBy>
  <cp:revision>51</cp:revision>
  <dcterms:created xsi:type="dcterms:W3CDTF">2010-10-26T07:57:51Z</dcterms:created>
  <dcterms:modified xsi:type="dcterms:W3CDTF">2010-10-27T05:50:48Z</dcterms:modified>
</cp:coreProperties>
</file>